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diagrams/data1.xml" ContentType="application/vnd.openxmlformats-officedocument.drawingml.diagramData+xml"/>
  <Override PartName="/ppt/slideLayouts/slideLayout17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08" r:id="rId2"/>
  </p:sldMasterIdLst>
  <p:notesMasterIdLst>
    <p:notesMasterId r:id="rId42"/>
  </p:notesMasterIdLst>
  <p:handoutMasterIdLst>
    <p:handoutMasterId r:id="rId43"/>
  </p:handoutMasterIdLst>
  <p:sldIdLst>
    <p:sldId id="309" r:id="rId3"/>
    <p:sldId id="342" r:id="rId4"/>
    <p:sldId id="410" r:id="rId5"/>
    <p:sldId id="306" r:id="rId6"/>
    <p:sldId id="328" r:id="rId7"/>
    <p:sldId id="329" r:id="rId8"/>
    <p:sldId id="343" r:id="rId9"/>
    <p:sldId id="344" r:id="rId10"/>
    <p:sldId id="358" r:id="rId11"/>
    <p:sldId id="345" r:id="rId12"/>
    <p:sldId id="332" r:id="rId13"/>
    <p:sldId id="341" r:id="rId14"/>
    <p:sldId id="411" r:id="rId15"/>
    <p:sldId id="353" r:id="rId16"/>
    <p:sldId id="379" r:id="rId17"/>
    <p:sldId id="346" r:id="rId18"/>
    <p:sldId id="352" r:id="rId19"/>
    <p:sldId id="350" r:id="rId20"/>
    <p:sldId id="326" r:id="rId21"/>
    <p:sldId id="325" r:id="rId22"/>
    <p:sldId id="324" r:id="rId23"/>
    <p:sldId id="334" r:id="rId24"/>
    <p:sldId id="323" r:id="rId25"/>
    <p:sldId id="335" r:id="rId26"/>
    <p:sldId id="322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75" r:id="rId38"/>
    <p:sldId id="376" r:id="rId39"/>
    <p:sldId id="377" r:id="rId40"/>
    <p:sldId id="378" r:id="rId41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EC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95807" autoAdjust="0"/>
  </p:normalViewPr>
  <p:slideViewPr>
    <p:cSldViewPr>
      <p:cViewPr varScale="1">
        <p:scale>
          <a:sx n="98" d="100"/>
          <a:sy n="98" d="100"/>
        </p:scale>
        <p:origin x="6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customXml" Target="../customXml/item2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All global data in Zettabytes</a:t>
            </a:r>
          </a:p>
        </c:rich>
      </c:tx>
      <c:layout>
        <c:manualLayout>
          <c:xMode val="edge"/>
          <c:yMode val="edge"/>
          <c:x val="0.11282945736434108"/>
          <c:y val="2.50000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ZB</c:v>
                </c:pt>
              </c:strCache>
            </c:strRef>
          </c:tx>
          <c:spPr>
            <a:solidFill>
              <a:srgbClr val="DE8500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5400000"/>
              </a:lightRig>
            </a:scene3d>
            <a:sp3d>
              <a:bevelT/>
              <a:bevelB/>
            </a:sp3d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0.5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11</c:v>
                </c:pt>
                <c:pt idx="6">
                  <c:v>22</c:v>
                </c:pt>
                <c:pt idx="7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67-C44F-8B4B-4B7179D9D7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"/>
        <c:overlap val="1"/>
        <c:axId val="75289039"/>
        <c:axId val="576511167"/>
      </c:barChart>
      <c:dateAx>
        <c:axId val="75289039"/>
        <c:scaling>
          <c:orientation val="minMax"/>
        </c:scaling>
        <c:delete val="0"/>
        <c:axPos val="b"/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511167"/>
        <c:crosses val="autoZero"/>
        <c:auto val="0"/>
        <c:lblOffset val="100"/>
        <c:baseTimeUnit val="days"/>
      </c:dateAx>
      <c:valAx>
        <c:axId val="576511167"/>
        <c:scaling>
          <c:orientation val="minMax"/>
          <c:max val="40"/>
          <c:min val="0"/>
        </c:scaling>
        <c:delete val="0"/>
        <c:axPos val="r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89039"/>
        <c:crosses val="max"/>
        <c:crossBetween val="between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7EEBCB-4398-254D-A31B-D88EC07DE6D8}" type="doc">
      <dgm:prSet loTypeId="urn:microsoft.com/office/officeart/2005/8/layout/venn1" loCatId="" qsTypeId="urn:microsoft.com/office/officeart/2005/8/quickstyle/simple4" qsCatId="simple" csTypeId="urn:microsoft.com/office/officeart/2005/8/colors/colorful1" csCatId="colorful" phldr="1"/>
      <dgm:spPr/>
    </dgm:pt>
    <dgm:pt modelId="{F04D0A62-AE2D-0F4A-B15E-6B5479F9B8DD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/>
            <a:t>Artificial Intelligence</a:t>
          </a:r>
        </a:p>
        <a:p>
          <a:endParaRPr lang="en-US"/>
        </a:p>
        <a:p>
          <a:endParaRPr lang="en-US"/>
        </a:p>
      </dgm:t>
    </dgm:pt>
    <dgm:pt modelId="{995BFEF3-6A73-C04E-B2EA-3511A1E4C94C}" type="parTrans" cxnId="{0C0126D8-CC66-634F-9B99-E9319476523C}">
      <dgm:prSet/>
      <dgm:spPr/>
      <dgm:t>
        <a:bodyPr/>
        <a:lstStyle/>
        <a:p>
          <a:endParaRPr lang="en-US"/>
        </a:p>
      </dgm:t>
    </dgm:pt>
    <dgm:pt modelId="{29F1568E-EE46-324D-9EE3-C342100CE114}" type="sibTrans" cxnId="{0C0126D8-CC66-634F-9B99-E9319476523C}">
      <dgm:prSet/>
      <dgm:spPr/>
      <dgm:t>
        <a:bodyPr/>
        <a:lstStyle/>
        <a:p>
          <a:endParaRPr lang="en-US"/>
        </a:p>
      </dgm:t>
    </dgm:pt>
    <dgm:pt modelId="{DF20B195-C9FA-CD4A-AA6A-3453780597BE}">
      <dgm:prSet phldrT="[Text]"/>
      <dgm:spPr>
        <a:solidFill>
          <a:srgbClr val="3366FF">
            <a:alpha val="50000"/>
          </a:srgbClr>
        </a:solidFill>
      </dgm:spPr>
      <dgm:t>
        <a:bodyPr/>
        <a:lstStyle/>
        <a:p>
          <a:pPr algn="r"/>
          <a:r>
            <a:rPr lang="en-US"/>
            <a:t>Industry 4.0</a:t>
          </a:r>
        </a:p>
      </dgm:t>
    </dgm:pt>
    <dgm:pt modelId="{C01806AC-80E2-284C-B670-E4DB286E9119}" type="parTrans" cxnId="{7AB8794D-E770-854D-A1BC-8C6B4848A699}">
      <dgm:prSet/>
      <dgm:spPr/>
      <dgm:t>
        <a:bodyPr/>
        <a:lstStyle/>
        <a:p>
          <a:endParaRPr lang="en-US"/>
        </a:p>
      </dgm:t>
    </dgm:pt>
    <dgm:pt modelId="{7A8940C1-197E-0B48-8545-3EE2D933EE51}" type="sibTrans" cxnId="{7AB8794D-E770-854D-A1BC-8C6B4848A699}">
      <dgm:prSet/>
      <dgm:spPr/>
      <dgm:t>
        <a:bodyPr/>
        <a:lstStyle/>
        <a:p>
          <a:endParaRPr lang="en-US"/>
        </a:p>
      </dgm:t>
    </dgm:pt>
    <dgm:pt modelId="{E8AC08E3-982D-5B4F-A7D4-9511D8739CEC}">
      <dgm:prSet phldrT="[Text]"/>
      <dgm:spPr>
        <a:solidFill>
          <a:srgbClr val="FF0000">
            <a:alpha val="31000"/>
          </a:srgbClr>
        </a:solidFill>
      </dgm:spPr>
      <dgm:t>
        <a:bodyPr/>
        <a:lstStyle/>
        <a:p>
          <a:pPr algn="ctr"/>
          <a:endParaRPr lang="en-US"/>
        </a:p>
        <a:p>
          <a:pPr algn="l"/>
          <a:r>
            <a:rPr lang="en-US"/>
            <a:t>Data Science</a:t>
          </a:r>
        </a:p>
      </dgm:t>
    </dgm:pt>
    <dgm:pt modelId="{15286B56-29CD-2E46-AC6F-DF03A517B859}" type="parTrans" cxnId="{BD7ADD9B-3D5C-2846-B2F9-7ED0C15859AE}">
      <dgm:prSet/>
      <dgm:spPr/>
      <dgm:t>
        <a:bodyPr/>
        <a:lstStyle/>
        <a:p>
          <a:endParaRPr lang="en-US"/>
        </a:p>
      </dgm:t>
    </dgm:pt>
    <dgm:pt modelId="{292D1CF4-26AC-9143-AEC0-33560B5A585E}" type="sibTrans" cxnId="{BD7ADD9B-3D5C-2846-B2F9-7ED0C15859AE}">
      <dgm:prSet/>
      <dgm:spPr/>
      <dgm:t>
        <a:bodyPr/>
        <a:lstStyle/>
        <a:p>
          <a:endParaRPr lang="en-US"/>
        </a:p>
      </dgm:t>
    </dgm:pt>
    <dgm:pt modelId="{670E333D-82D8-EC47-95A4-578435407789}" type="pres">
      <dgm:prSet presAssocID="{D07EEBCB-4398-254D-A31B-D88EC07DE6D8}" presName="compositeShape" presStyleCnt="0">
        <dgm:presLayoutVars>
          <dgm:chMax val="7"/>
          <dgm:dir/>
          <dgm:resizeHandles val="exact"/>
        </dgm:presLayoutVars>
      </dgm:prSet>
      <dgm:spPr/>
    </dgm:pt>
    <dgm:pt modelId="{4DA5E9F5-4894-E04C-A869-F3FE6FB7D338}" type="pres">
      <dgm:prSet presAssocID="{F04D0A62-AE2D-0F4A-B15E-6B5479F9B8DD}" presName="circ1" presStyleLbl="vennNode1" presStyleIdx="0" presStyleCnt="3" custScaleX="114894" custScaleY="114894" custLinFactNeighborX="-32181" custLinFactNeighborY="4477"/>
      <dgm:spPr/>
    </dgm:pt>
    <dgm:pt modelId="{CA8E3DE3-33B9-B14D-BB91-34FBAE8B0B3C}" type="pres">
      <dgm:prSet presAssocID="{F04D0A62-AE2D-0F4A-B15E-6B5479F9B8D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3BBE051-1378-AA4E-A437-A050FFC18874}" type="pres">
      <dgm:prSet presAssocID="{DF20B195-C9FA-CD4A-AA6A-3453780597BE}" presName="circ2" presStyleLbl="vennNode1" presStyleIdx="1" presStyleCnt="3" custScaleX="114894" custScaleY="114894" custLinFactNeighborX="-5764" custLinFactNeighborY="-23448"/>
      <dgm:spPr/>
    </dgm:pt>
    <dgm:pt modelId="{5C258B8D-AF33-7143-BF82-6DBF6064A394}" type="pres">
      <dgm:prSet presAssocID="{DF20B195-C9FA-CD4A-AA6A-3453780597B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BD70C89-BD1A-A740-9091-9E35970380F6}" type="pres">
      <dgm:prSet presAssocID="{E8AC08E3-982D-5B4F-A7D4-9511D8739CEC}" presName="circ3" presStyleLbl="vennNode1" presStyleIdx="2" presStyleCnt="3" custScaleX="114894" custScaleY="114894" custLinFactNeighborX="3457" custLinFactNeighborY="842"/>
      <dgm:spPr/>
    </dgm:pt>
    <dgm:pt modelId="{EC0732EA-9BB0-0642-BA72-3A83F140E075}" type="pres">
      <dgm:prSet presAssocID="{E8AC08E3-982D-5B4F-A7D4-9511D8739CE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C291431-9456-9C4F-ACDF-E79050941D77}" type="presOf" srcId="{F04D0A62-AE2D-0F4A-B15E-6B5479F9B8DD}" destId="{CA8E3DE3-33B9-B14D-BB91-34FBAE8B0B3C}" srcOrd="1" destOrd="0" presId="urn:microsoft.com/office/officeart/2005/8/layout/venn1"/>
    <dgm:cxn modelId="{DD953663-CEB3-3948-9406-2D92F24F47F1}" type="presOf" srcId="{F04D0A62-AE2D-0F4A-B15E-6B5479F9B8DD}" destId="{4DA5E9F5-4894-E04C-A869-F3FE6FB7D338}" srcOrd="0" destOrd="0" presId="urn:microsoft.com/office/officeart/2005/8/layout/venn1"/>
    <dgm:cxn modelId="{7AB8794D-E770-854D-A1BC-8C6B4848A699}" srcId="{D07EEBCB-4398-254D-A31B-D88EC07DE6D8}" destId="{DF20B195-C9FA-CD4A-AA6A-3453780597BE}" srcOrd="1" destOrd="0" parTransId="{C01806AC-80E2-284C-B670-E4DB286E9119}" sibTransId="{7A8940C1-197E-0B48-8545-3EE2D933EE51}"/>
    <dgm:cxn modelId="{10AE947D-5221-5E4C-A875-B6C51951E1D1}" type="presOf" srcId="{E8AC08E3-982D-5B4F-A7D4-9511D8739CEC}" destId="{4BD70C89-BD1A-A740-9091-9E35970380F6}" srcOrd="0" destOrd="0" presId="urn:microsoft.com/office/officeart/2005/8/layout/venn1"/>
    <dgm:cxn modelId="{9A94E67D-24CE-9E4D-97D5-5C700F0D5794}" type="presOf" srcId="{DF20B195-C9FA-CD4A-AA6A-3453780597BE}" destId="{5C258B8D-AF33-7143-BF82-6DBF6064A394}" srcOrd="1" destOrd="0" presId="urn:microsoft.com/office/officeart/2005/8/layout/venn1"/>
    <dgm:cxn modelId="{FC4B0387-203A-9B4A-B8D1-61250842D414}" type="presOf" srcId="{DF20B195-C9FA-CD4A-AA6A-3453780597BE}" destId="{B3BBE051-1378-AA4E-A437-A050FFC18874}" srcOrd="0" destOrd="0" presId="urn:microsoft.com/office/officeart/2005/8/layout/venn1"/>
    <dgm:cxn modelId="{2E843088-B79F-8146-8F0D-CFB3B71DF381}" type="presOf" srcId="{E8AC08E3-982D-5B4F-A7D4-9511D8739CEC}" destId="{EC0732EA-9BB0-0642-BA72-3A83F140E075}" srcOrd="1" destOrd="0" presId="urn:microsoft.com/office/officeart/2005/8/layout/venn1"/>
    <dgm:cxn modelId="{BD7ADD9B-3D5C-2846-B2F9-7ED0C15859AE}" srcId="{D07EEBCB-4398-254D-A31B-D88EC07DE6D8}" destId="{E8AC08E3-982D-5B4F-A7D4-9511D8739CEC}" srcOrd="2" destOrd="0" parTransId="{15286B56-29CD-2E46-AC6F-DF03A517B859}" sibTransId="{292D1CF4-26AC-9143-AEC0-33560B5A585E}"/>
    <dgm:cxn modelId="{E99AD2C0-7BC5-8F47-B07C-DDB50B525F2B}" type="presOf" srcId="{D07EEBCB-4398-254D-A31B-D88EC07DE6D8}" destId="{670E333D-82D8-EC47-95A4-578435407789}" srcOrd="0" destOrd="0" presId="urn:microsoft.com/office/officeart/2005/8/layout/venn1"/>
    <dgm:cxn modelId="{0C0126D8-CC66-634F-9B99-E9319476523C}" srcId="{D07EEBCB-4398-254D-A31B-D88EC07DE6D8}" destId="{F04D0A62-AE2D-0F4A-B15E-6B5479F9B8DD}" srcOrd="0" destOrd="0" parTransId="{995BFEF3-6A73-C04E-B2EA-3511A1E4C94C}" sibTransId="{29F1568E-EE46-324D-9EE3-C342100CE114}"/>
    <dgm:cxn modelId="{9E555E6C-8AF1-4C4E-BE05-925ED712C997}" type="presParOf" srcId="{670E333D-82D8-EC47-95A4-578435407789}" destId="{4DA5E9F5-4894-E04C-A869-F3FE6FB7D338}" srcOrd="0" destOrd="0" presId="urn:microsoft.com/office/officeart/2005/8/layout/venn1"/>
    <dgm:cxn modelId="{5850B377-EBA0-5F45-ABAB-88AD50B8B640}" type="presParOf" srcId="{670E333D-82D8-EC47-95A4-578435407789}" destId="{CA8E3DE3-33B9-B14D-BB91-34FBAE8B0B3C}" srcOrd="1" destOrd="0" presId="urn:microsoft.com/office/officeart/2005/8/layout/venn1"/>
    <dgm:cxn modelId="{C0FB0091-72DB-5147-9568-660B6DF71FEF}" type="presParOf" srcId="{670E333D-82D8-EC47-95A4-578435407789}" destId="{B3BBE051-1378-AA4E-A437-A050FFC18874}" srcOrd="2" destOrd="0" presId="urn:microsoft.com/office/officeart/2005/8/layout/venn1"/>
    <dgm:cxn modelId="{96C3082F-8DBD-474D-941E-4EB3D5C50AF7}" type="presParOf" srcId="{670E333D-82D8-EC47-95A4-578435407789}" destId="{5C258B8D-AF33-7143-BF82-6DBF6064A394}" srcOrd="3" destOrd="0" presId="urn:microsoft.com/office/officeart/2005/8/layout/venn1"/>
    <dgm:cxn modelId="{22C57259-E150-7346-A575-BF6830A078D0}" type="presParOf" srcId="{670E333D-82D8-EC47-95A4-578435407789}" destId="{4BD70C89-BD1A-A740-9091-9E35970380F6}" srcOrd="4" destOrd="0" presId="urn:microsoft.com/office/officeart/2005/8/layout/venn1"/>
    <dgm:cxn modelId="{E0A98355-F2A8-AE4C-9CDB-6F5C769218B5}" type="presParOf" srcId="{670E333D-82D8-EC47-95A4-578435407789}" destId="{EC0732EA-9BB0-0642-BA72-3A83F140E07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5E9F5-4894-E04C-A869-F3FE6FB7D338}">
      <dsp:nvSpPr>
        <dsp:cNvPr id="0" name=""/>
        <dsp:cNvSpPr/>
      </dsp:nvSpPr>
      <dsp:spPr>
        <a:xfrm>
          <a:off x="441950" y="-25404"/>
          <a:ext cx="3291850" cy="329185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Artificial Intelligence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80863" y="550669"/>
        <a:ext cx="2414024" cy="1481332"/>
      </dsp:txXfrm>
    </dsp:sp>
    <dsp:sp modelId="{B3BBE051-1378-AA4E-A437-A050FFC18874}">
      <dsp:nvSpPr>
        <dsp:cNvPr id="0" name=""/>
        <dsp:cNvSpPr/>
      </dsp:nvSpPr>
      <dsp:spPr>
        <a:xfrm>
          <a:off x="2232659" y="965211"/>
          <a:ext cx="3291850" cy="3291850"/>
        </a:xfrm>
        <a:prstGeom prst="ellipse">
          <a:avLst/>
        </a:prstGeom>
        <a:solidFill>
          <a:srgbClr val="3366FF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Industry 4.0</a:t>
          </a:r>
        </a:p>
      </dsp:txBody>
      <dsp:txXfrm>
        <a:off x="3239417" y="1815606"/>
        <a:ext cx="1975110" cy="1810518"/>
      </dsp:txXfrm>
    </dsp:sp>
    <dsp:sp modelId="{4BD70C89-BD1A-A740-9091-9E35970380F6}">
      <dsp:nvSpPr>
        <dsp:cNvPr id="0" name=""/>
        <dsp:cNvSpPr/>
      </dsp:nvSpPr>
      <dsp:spPr>
        <a:xfrm>
          <a:off x="429190" y="1637024"/>
          <a:ext cx="3291850" cy="3291850"/>
        </a:xfrm>
        <a:prstGeom prst="ellipse">
          <a:avLst/>
        </a:prstGeom>
        <a:solidFill>
          <a:srgbClr val="FF0000">
            <a:alpha val="31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Science</a:t>
          </a:r>
        </a:p>
      </dsp:txBody>
      <dsp:txXfrm>
        <a:off x="739173" y="2487419"/>
        <a:ext cx="1975110" cy="1810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FD921-77B7-B645-8B89-5584F44BADCE}" type="datetime1"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59CBC-0F83-9540-8DEC-2BF5F6879A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4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527BFC2B-4EC7-564E-B26D-6C4F3A840170}" type="datetime1"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55A5A28D-BDB6-46FF-A1EF-D3D59E3A7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2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50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15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08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45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90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38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8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92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99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03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07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41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0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96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11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25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69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0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0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2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17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33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18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2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9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3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9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C5D5AEB-61E2-4C44-866F-5FAE62A71A4E}" type="datetime1"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976E-2F9D-8747-919E-D3FCB0D0D085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E42D-728F-1044-BC72-E43440A13001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57A8-D04D-0042-8354-8CFBB0618D04}" type="datetime1"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FE4A6-8F89-E444-8872-2482F3665D93}" type="datetime1"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0003-45F2-114D-B8A4-8905A2410B7C}" type="datetime1"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80445213-41A6-F049-BC05-4823E7E90E4B}" type="datetime1"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5A97-3480-9C45-92F1-E6215653449C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FB7C-107E-6A46-8C94-C16486F61830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87EB-3DB1-D34F-8BCD-19EA493D760E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A958-40BB-7744-8DB4-90D4DF835740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5A42B9B-EC26-A146-A227-ECADBD3E8DE2}" type="datetime1"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15DA19BD-ABE7-2E4E-92CD-46F9BEAC5386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A4E574-7F8E-994F-A91D-39FF77D990AB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E451D01E-7569-DC4F-B3BA-B4422B13DE58}" type="datetime1"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6B1-D89D-9241-AC0F-5B33343FB813}" type="datetime1"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F2F59-9786-1A46-AA6A-EABE0B88B8DF}" type="datetime1"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DE4F-D52C-874C-9822-ED968A576A17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41C8BB7-43F2-6C4C-B4CA-8083673AE1B6}" type="datetime1">
              <a:t>3/21/2023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com/2016/03/two-moves-alphago-lee-sedol-redefined-futur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www.nature.com/news/google-ai-algorithm-masters-ancient-game-of-go-1.1923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gi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ti.arc.nasa.gov/m/profile/dhw/papers/78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br.org/2012/10/data-scientist-the-sexiest-job-of-the-21st-centur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nytimes.com/2012/02/12/sunday-review/big-datas-impact-in-the-world.html?pagewanted=all&amp;_r=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chart" Target="../charts/char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05000"/>
            <a:ext cx="9144000" cy="2286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0" y="2514787"/>
            <a:ext cx="9144000" cy="1447613"/>
          </a:xfrm>
        </p:spPr>
        <p:txBody>
          <a:bodyPr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Impact" panose="020B0806030902050204" pitchFamily="34" charset="0"/>
              </a:rPr>
              <a:t>Machine Learning and Data Mining</a:t>
            </a:r>
            <a:br>
              <a:rPr lang="en-US" sz="4000" dirty="0">
                <a:latin typeface="Impact" panose="020B0806030902050204" pitchFamily="34" charset="0"/>
              </a:rPr>
            </a:br>
            <a:r>
              <a:rPr lang="en-US" sz="3200" dirty="0">
                <a:latin typeface="Arial"/>
                <a:cs typeface="Arial"/>
              </a:rPr>
              <a:t>(Học máy và Khai phá dữ liệu)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533400" y="4876800"/>
            <a:ext cx="8125968" cy="1002792"/>
          </a:xfrm>
        </p:spPr>
        <p:txBody>
          <a:bodyPr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400" b="1" dirty="0">
                <a:solidFill>
                  <a:srgbClr val="0000FF"/>
                </a:solidFill>
              </a:rPr>
              <a:t>Khoat Than</a:t>
            </a:r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457200" y="5334000"/>
            <a:ext cx="8202168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dirty="0"/>
              <a:t>School of Information and Communication Technology</a:t>
            </a:r>
          </a:p>
          <a:p>
            <a:pPr algn="ctr">
              <a:lnSpc>
                <a:spcPct val="140000"/>
              </a:lnSpc>
            </a:pPr>
            <a:r>
              <a:rPr lang="en-US" dirty="0"/>
              <a:t>Hanoi University of Science and Technology</a:t>
            </a:r>
          </a:p>
          <a:p>
            <a:pPr algn="ctr">
              <a:lnSpc>
                <a:spcPct val="140000"/>
              </a:lnSpc>
            </a:pPr>
            <a:endParaRPr lang="en-US" dirty="0"/>
          </a:p>
          <a:p>
            <a:pPr algn="ctr">
              <a:lnSpc>
                <a:spcPct val="14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57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successes:</a:t>
            </a:r>
            <a:r>
              <a:rPr lang="en-US" sz="3200" dirty="0"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ea typeface="+mn-ea"/>
                <a:cs typeface="Arial" panose="020B0604020202020204" pitchFamily="34" charset="0"/>
              </a:rPr>
              <a:t>Amazon’s secret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2057400"/>
            <a:ext cx="3621536" cy="1219200"/>
          </a:xfrm>
          <a:prstGeom prst="rect">
            <a:avLst/>
          </a:prstGeom>
        </p:spPr>
      </p:pic>
      <p:pic>
        <p:nvPicPr>
          <p:cNvPr id="11" name="Picture 10" descr="Screen Shot 2016-11-07 at 2.38.0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0" y="1295400"/>
            <a:ext cx="4396740" cy="2948940"/>
          </a:xfrm>
          <a:prstGeom prst="rect">
            <a:avLst/>
          </a:prstGeom>
          <a:ln>
            <a:solidFill>
              <a:srgbClr val="749805"/>
            </a:solidFill>
          </a:ln>
        </p:spPr>
      </p:pic>
      <p:pic>
        <p:nvPicPr>
          <p:cNvPr id="12" name="Picture 11" descr="Screen Shot 2016-11-07 at 2.38.38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60" y="4457700"/>
            <a:ext cx="5387340" cy="2400300"/>
          </a:xfrm>
          <a:prstGeom prst="rect">
            <a:avLst/>
          </a:prstGeom>
          <a:ln>
            <a:solidFill>
              <a:srgbClr val="749805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33400" y="3581400"/>
            <a:ext cx="3505200" cy="2800766"/>
          </a:xfrm>
          <a:prstGeom prst="rect">
            <a:avLst/>
          </a:prstGeom>
          <a:noFill/>
          <a:ln>
            <a:solidFill>
              <a:srgbClr val="749805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“The company reported a </a:t>
            </a:r>
            <a:r>
              <a:rPr lang="en-US" sz="2200" b="1" dirty="0">
                <a:solidFill>
                  <a:srgbClr val="0000FF"/>
                </a:solidFill>
              </a:rPr>
              <a:t>29% sales increase</a:t>
            </a:r>
            <a:r>
              <a:rPr lang="en-US" sz="2200" b="1" dirty="0"/>
              <a:t> </a:t>
            </a:r>
            <a:r>
              <a:rPr lang="en-US" sz="2200" dirty="0"/>
              <a:t>to $12.83 billion during its second fiscal quarter, up from $9.9 billion during the same time last year.” </a:t>
            </a:r>
          </a:p>
          <a:p>
            <a:r>
              <a:rPr lang="en-US" sz="2200" dirty="0"/>
              <a:t>– Fortune, July 30, 2012</a:t>
            </a:r>
          </a:p>
        </p:txBody>
      </p:sp>
    </p:spTree>
    <p:extLst>
      <p:ext uri="{BB962C8B-B14F-4D97-AF65-F5344CB8AC3E}">
        <p14:creationId xmlns:p14="http://schemas.microsoft.com/office/powerpoint/2010/main" val="364778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successes:</a:t>
            </a:r>
            <a:r>
              <a:rPr lang="en-US" sz="3200" dirty="0">
                <a:solidFill>
                  <a:srgbClr val="0000FF"/>
                </a:solidFill>
              </a:rPr>
              <a:t> GAN (2014)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274FE18-E692-114E-B13E-CC6F53882E90}"/>
              </a:ext>
            </a:extLst>
          </p:cNvPr>
          <p:cNvSpPr txBox="1">
            <a:spLocks noChangeArrowheads="1"/>
          </p:cNvSpPr>
          <p:nvPr/>
        </p:nvSpPr>
        <p:spPr>
          <a:xfrm>
            <a:off x="301625" y="1447800"/>
            <a:ext cx="8374063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138" indent="-338138">
              <a:spcBef>
                <a:spcPts val="450"/>
              </a:spcBef>
              <a:spcAft>
                <a:spcPts val="1200"/>
              </a:spcAft>
              <a:buClr>
                <a:srgbClr val="DC5900"/>
              </a:buClr>
              <a:buSzPct val="75000"/>
              <a:buFont typeface="Wingdings" pitchFamily="2" charset="2"/>
              <a:buChar char="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726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2400" b="1" dirty="0">
                <a:solidFill>
                  <a:srgbClr val="1726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726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400" b="1" dirty="0">
                <a:solidFill>
                  <a:srgbClr val="1726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1726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(Imagination)</a:t>
            </a:r>
            <a:endParaRPr lang="en-US" altLang="ja-JP" sz="2400" dirty="0">
              <a:solidFill>
                <a:srgbClr val="009999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9A7E13-B62E-B14E-8A26-60297547543D}"/>
              </a:ext>
            </a:extLst>
          </p:cNvPr>
          <p:cNvGrpSpPr/>
          <p:nvPr/>
        </p:nvGrpSpPr>
        <p:grpSpPr>
          <a:xfrm>
            <a:off x="7495478" y="4082132"/>
            <a:ext cx="1676398" cy="1928143"/>
            <a:chOff x="7456220" y="3199264"/>
            <a:chExt cx="1676398" cy="19281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09353D-E8F8-4F4A-A36E-E8C23B27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220" y="3451009"/>
              <a:ext cx="1676398" cy="16763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DEAD7D-71A3-8A46-B84E-08F404735FAE}"/>
                </a:ext>
              </a:extLst>
            </p:cNvPr>
            <p:cNvSpPr txBox="1"/>
            <p:nvPr/>
          </p:nvSpPr>
          <p:spPr>
            <a:xfrm>
              <a:off x="7530561" y="3199264"/>
              <a:ext cx="1514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1726F4"/>
                  </a:solidFill>
                </a:rPr>
                <a:t>Artificial faces</a:t>
              </a:r>
            </a:p>
          </p:txBody>
        </p:sp>
      </p:grpSp>
      <p:pic>
        <p:nvPicPr>
          <p:cNvPr id="16" name="Picture 2" descr="Image result for generative adversarial networks">
            <a:extLst>
              <a:ext uri="{FF2B5EF4-FFF2-40B4-BE49-F238E27FC236}">
                <a16:creationId xmlns:a16="http://schemas.microsoft.com/office/drawing/2014/main" id="{40D599CA-EB46-1949-A153-D818B50E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78" y="2741382"/>
            <a:ext cx="4713256" cy="31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D674FA-85E7-1843-B144-FD11BED9D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88" y="4109858"/>
            <a:ext cx="1259206" cy="18867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D7E699-9BA0-134D-B876-A3EFBFFCDC9F}"/>
              </a:ext>
            </a:extLst>
          </p:cNvPr>
          <p:cNvSpPr txBox="1"/>
          <p:nvPr/>
        </p:nvSpPr>
        <p:spPr>
          <a:xfrm>
            <a:off x="304800" y="3779863"/>
            <a:ext cx="1373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Ian Goodfellow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91345-2C5A-BF4D-AF29-0A035ABAA915}"/>
              </a:ext>
            </a:extLst>
          </p:cNvPr>
          <p:cNvSpPr txBox="1"/>
          <p:nvPr/>
        </p:nvSpPr>
        <p:spPr>
          <a:xfrm>
            <a:off x="914400" y="6311457"/>
            <a:ext cx="7315200" cy="46166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Goodfellow, Ian, Jean Pouget-Abadie, Mehdi Mirza, Bing Xu, David Warde-Farley, Sherjil Ozair, Aaron Courville, and Yoshua Bengio. "</a:t>
            </a:r>
            <a:r>
              <a:rPr lang="en-US" sz="1200" b="1"/>
              <a:t>Generative adversarial nets</a:t>
            </a:r>
            <a:r>
              <a:rPr lang="en-US" sz="1200"/>
              <a:t>." In </a:t>
            </a:r>
            <a:r>
              <a:rPr lang="en-US" sz="1200" i="1"/>
              <a:t>NIPS</a:t>
            </a:r>
            <a:r>
              <a:rPr lang="en-US" sz="1200"/>
              <a:t>, pp. 2672-2680. 2014.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499A5-F22C-E844-8C99-AD2A71B89A98}"/>
                  </a:ext>
                </a:extLst>
              </p:cNvPr>
              <p:cNvSpPr txBox="1"/>
              <p:nvPr/>
            </p:nvSpPr>
            <p:spPr>
              <a:xfrm>
                <a:off x="1425677" y="2017081"/>
                <a:ext cx="6125958" cy="523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~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499A5-F22C-E844-8C99-AD2A71B89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77" y="2017081"/>
                <a:ext cx="6125958" cy="523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successes:</a:t>
            </a:r>
            <a:r>
              <a:rPr lang="en-US" sz="3200" dirty="0">
                <a:solidFill>
                  <a:srgbClr val="0000FF"/>
                </a:solidFill>
              </a:rPr>
              <a:t> AlphaGo (2016)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961B720-9CE3-B14F-9363-402B4B88C7A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716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>
              <a:spcBef>
                <a:spcPts val="2400"/>
              </a:spcBef>
            </a:pPr>
            <a:r>
              <a:rPr lang="en-US" sz="2400">
                <a:solidFill>
                  <a:srgbClr val="0000FF"/>
                </a:solidFill>
                <a:latin typeface="Arial" charset="0"/>
              </a:rPr>
              <a:t>AlphaGo of Google DeepMind the world champion at Go (cờ vây), 3/2016</a:t>
            </a:r>
          </a:p>
          <a:p>
            <a:pPr marL="596900" lvl="1" indent="-269875"/>
            <a:r>
              <a:rPr lang="en-US" sz="2000">
                <a:latin typeface="Arial" charset="0"/>
              </a:rPr>
              <a:t>Go is a 2500 year-old game.</a:t>
            </a:r>
          </a:p>
          <a:p>
            <a:pPr marL="596900" lvl="1" indent="-269875"/>
            <a:r>
              <a:rPr lang="en-US" sz="2000">
                <a:latin typeface="Arial" charset="0"/>
              </a:rPr>
              <a:t>Go is one of the most complex games.</a:t>
            </a:r>
          </a:p>
          <a:p>
            <a:pPr marL="269875" indent="-269875">
              <a:spcBef>
                <a:spcPts val="2400"/>
              </a:spcBef>
            </a:pPr>
            <a:r>
              <a:rPr lang="en-US" sz="2200">
                <a:solidFill>
                  <a:schemeClr val="accent2"/>
                </a:solidFill>
                <a:latin typeface="Arial" charset="0"/>
              </a:rPr>
              <a:t>AlphaGo learns from 30 millions human moves,</a:t>
            </a:r>
            <a:br>
              <a:rPr lang="en-US" sz="2200">
                <a:solidFill>
                  <a:schemeClr val="accent2"/>
                </a:solidFill>
                <a:latin typeface="Arial" charset="0"/>
              </a:rPr>
            </a:br>
            <a:r>
              <a:rPr lang="en-US" sz="2200">
                <a:solidFill>
                  <a:schemeClr val="accent2"/>
                </a:solidFill>
                <a:latin typeface="Arial" charset="0"/>
              </a:rPr>
              <a:t>and plays itself to find new moves.</a:t>
            </a:r>
          </a:p>
          <a:p>
            <a:pPr marL="269875" indent="-269875">
              <a:spcBef>
                <a:spcPts val="2400"/>
              </a:spcBef>
            </a:pPr>
            <a:r>
              <a:rPr lang="en-US" sz="2200">
                <a:solidFill>
                  <a:schemeClr val="tx1"/>
                </a:solidFill>
                <a:latin typeface="Arial" charset="0"/>
              </a:rPr>
              <a:t>It beat Lee Sedol </a:t>
            </a:r>
            <a:r>
              <a:rPr lang="en-US" sz="2000">
                <a:solidFill>
                  <a:schemeClr val="tx1"/>
                </a:solidFill>
                <a:latin typeface="Arial" charset="0"/>
              </a:rPr>
              <a:t>(World champion)</a:t>
            </a:r>
          </a:p>
          <a:p>
            <a:pPr marL="596900" lvl="1" indent="-269875"/>
            <a:r>
              <a:rPr lang="en-US" sz="2000">
                <a:latin typeface="Arial" charset="0"/>
                <a:hlinkClick r:id="rId3"/>
              </a:rPr>
              <a:t>http://www.wired.com/2016/03/two-moves-alphago-lee-sedol-redefined-future/</a:t>
            </a:r>
            <a:endParaRPr lang="en-US" sz="2000">
              <a:latin typeface="Arial" charset="0"/>
            </a:endParaRPr>
          </a:p>
          <a:p>
            <a:pPr marL="596900" lvl="1" indent="-269875"/>
            <a:r>
              <a:rPr lang="en-US" sz="2000">
                <a:latin typeface="Arial" charset="0"/>
                <a:hlinkClick r:id="rId4"/>
              </a:rPr>
              <a:t>http://www.nature.com/news/google-ai-algorithm-masters-ancient-game-of-go-1.19234</a:t>
            </a:r>
            <a:endParaRPr lang="en-US" sz="2000">
              <a:latin typeface="Arial" charset="0"/>
            </a:endParaRPr>
          </a:p>
          <a:p>
            <a:pPr marL="596900" lvl="1" indent="-269875"/>
            <a:endParaRPr lang="en-US" sz="2000">
              <a:latin typeface="Arial" charset="0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2B6F468-4E94-8543-97A3-BB10EA7B8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4237038"/>
            <a:ext cx="4064000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210A948-F67F-D34A-8C96-3A3DB75198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5" y="2590800"/>
            <a:ext cx="24638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860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successes:</a:t>
            </a:r>
            <a:r>
              <a:rPr lang="en-US" sz="3200" dirty="0">
                <a:solidFill>
                  <a:srgbClr val="0000FF"/>
                </a:solidFill>
              </a:rPr>
              <a:t> GPT-3 (2020)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D94DA-649C-F841-B63E-CB106D823513}"/>
              </a:ext>
            </a:extLst>
          </p:cNvPr>
          <p:cNvSpPr txBox="1"/>
          <p:nvPr/>
        </p:nvSpPr>
        <p:spPr>
          <a:xfrm>
            <a:off x="63511" y="6304002"/>
            <a:ext cx="4876800" cy="553998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/>
              <a:t>Brown, Tom B., Benjamin Mann, Nick Ryder, Melanie Subbiah, Jared Kaplan, Prafulla Dhariwal, Arvind Neelakantan et al. "Language models are few-shot learners." NeurIPS (2020). </a:t>
            </a:r>
            <a:r>
              <a:rPr lang="vi-VN" sz="1100" b="1">
                <a:solidFill>
                  <a:srgbClr val="0432FF"/>
                </a:solidFill>
              </a:rPr>
              <a:t>Best Paper Award</a:t>
            </a:r>
            <a:endParaRPr lang="vi-VN" sz="1100">
              <a:solidFill>
                <a:srgbClr val="0432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0885F5-C9E7-8B41-BA1F-40F27D4C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11" y="2715130"/>
            <a:ext cx="4156502" cy="17922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52E42-9E82-5947-ACB9-8379F23E6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25" y="4595058"/>
            <a:ext cx="3149874" cy="8807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020782-DDC6-F945-A9FF-AA3FC6F5D833}"/>
              </a:ext>
            </a:extLst>
          </p:cNvPr>
          <p:cNvGrpSpPr/>
          <p:nvPr/>
        </p:nvGrpSpPr>
        <p:grpSpPr>
          <a:xfrm>
            <a:off x="0" y="3380609"/>
            <a:ext cx="5061485" cy="2876550"/>
            <a:chOff x="-92343" y="1861561"/>
            <a:chExt cx="5061485" cy="2876550"/>
          </a:xfrm>
        </p:grpSpPr>
        <p:pic>
          <p:nvPicPr>
            <p:cNvPr id="17" name="Picture 2" descr="OpenAI's gigantic GPT-3 hints at the limits of language models for AI |  ZDNet">
              <a:extLst>
                <a:ext uri="{FF2B5EF4-FFF2-40B4-BE49-F238E27FC236}">
                  <a16:creationId xmlns:a16="http://schemas.microsoft.com/office/drawing/2014/main" id="{5E8DAB36-93B2-784A-A584-8DBF538EC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2343" y="1861561"/>
              <a:ext cx="5061485" cy="287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F37830-4727-824A-8FD5-CB654D42A24F}"/>
                </a:ext>
              </a:extLst>
            </p:cNvPr>
            <p:cNvSpPr txBox="1"/>
            <p:nvPr/>
          </p:nvSpPr>
          <p:spPr>
            <a:xfrm>
              <a:off x="2803488" y="2842707"/>
              <a:ext cx="14519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 thức của GPT-3 cho </a:t>
              </a:r>
              <a:br>
                <a:rPr lang="en-US" sz="140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40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ngữ cảnh </a:t>
              </a:r>
              <a:br>
                <a:rPr lang="en-US" sz="140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400" b="1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ít dữ liệu</a:t>
              </a:r>
              <a:endParaRPr sz="1400" b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Cloud Callout 18">
            <a:extLst>
              <a:ext uri="{FF2B5EF4-FFF2-40B4-BE49-F238E27FC236}">
                <a16:creationId xmlns:a16="http://schemas.microsoft.com/office/drawing/2014/main" id="{F7AF80B4-1F15-5547-A85F-DFABB5CB2CD6}"/>
              </a:ext>
            </a:extLst>
          </p:cNvPr>
          <p:cNvSpPr/>
          <p:nvPr/>
        </p:nvSpPr>
        <p:spPr>
          <a:xfrm>
            <a:off x="6553200" y="5772149"/>
            <a:ext cx="2543613" cy="1120226"/>
          </a:xfrm>
          <a:prstGeom prst="cloudCallout">
            <a:avLst>
              <a:gd name="adj1" fmla="val -29025"/>
              <a:gd name="adj2" fmla="val -826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300">
                <a:latin typeface="Arial" panose="020B0604020202020204" pitchFamily="34" charset="0"/>
                <a:cs typeface="Arial" panose="020B0604020202020204" pitchFamily="34" charset="0"/>
              </a:rPr>
              <a:t>Con người không thể nhận diện bài viết 500 từ là do máy hay người viết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0C90C78-F7BA-F74C-A47A-7C283E29CF2A}"/>
              </a:ext>
            </a:extLst>
          </p:cNvPr>
          <p:cNvSpPr txBox="1">
            <a:spLocks/>
          </p:cNvSpPr>
          <p:nvPr/>
        </p:nvSpPr>
        <p:spPr>
          <a:xfrm>
            <a:off x="457200" y="1315384"/>
            <a:ext cx="8458200" cy="424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khả năng</a:t>
            </a:r>
            <a:r>
              <a:rPr lang="en-US" sz="2200" b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Viết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 máy tính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mô hình khổng lồ được huấn luyện từ dữ liệu khổng lồ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 có thể được dùng vào nhiều </a:t>
            </a:r>
            <a:r>
              <a:rPr lang="en-US">
                <a:solidFill>
                  <a:srgbClr val="E96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toán có ít dữ liệu</a:t>
            </a:r>
          </a:p>
        </p:txBody>
      </p:sp>
    </p:spTree>
    <p:extLst>
      <p:ext uri="{BB962C8B-B14F-4D97-AF65-F5344CB8AC3E}">
        <p14:creationId xmlns:p14="http://schemas.microsoft.com/office/powerpoint/2010/main" val="395129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Machine Learning vs Data Mining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BB5B-21D7-0F40-BB5B-E81B7922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53249EB-7B41-F640-ACDF-42D9104EF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114800" cy="4648191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Machine Learning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(ML - Học máy)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r>
              <a:rPr lang="en-US" sz="2000" dirty="0">
                <a:solidFill>
                  <a:srgbClr val="0432FF"/>
                </a:solidFill>
              </a:rPr>
              <a:t>To build computer systems that can improve themselves by learning from data.</a:t>
            </a:r>
          </a:p>
          <a:p>
            <a:pPr marL="228600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(Xây dựng những hệ thống mà có khả năng tự cải thiện bản thân bằng cách học từ dữ liệu.)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Some venues: NeurIPS, ICML, IJCAI, AAAI, ICLR, ACML, ECML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F6A18A4-FCBE-854B-8CBB-C78C7F0C5618}"/>
              </a:ext>
            </a:extLst>
          </p:cNvPr>
          <p:cNvSpPr txBox="1">
            <a:spLocks/>
          </p:cNvSpPr>
          <p:nvPr/>
        </p:nvSpPr>
        <p:spPr>
          <a:xfrm>
            <a:off x="4726550" y="1523999"/>
            <a:ext cx="4114800" cy="46481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Data Mining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(DM - Khai phá dữ liệu)</a:t>
            </a:r>
            <a:endParaRPr lang="en-US" sz="2200" dirty="0">
              <a:solidFill>
                <a:schemeClr val="tx1"/>
              </a:solidFill>
            </a:endParaRPr>
          </a:p>
          <a:p>
            <a:pPr marL="228600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r>
              <a:rPr lang="en-US" sz="2000" dirty="0">
                <a:solidFill>
                  <a:srgbClr val="0432FF"/>
                </a:solidFill>
              </a:rPr>
              <a:t>To find new and useful knowledge from datasets.</a:t>
            </a:r>
          </a:p>
          <a:p>
            <a:pPr marL="228600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(Tìm ra/Khai phá những tri thức mới và hữu dụng từ các tập dữ liệu lớn.)</a:t>
            </a:r>
          </a:p>
          <a:p>
            <a:pPr marL="228600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Some venues: KDD, PKDD, PAKDD, ICDM, CIKM</a:t>
            </a:r>
          </a:p>
        </p:txBody>
      </p:sp>
    </p:spTree>
    <p:extLst>
      <p:ext uri="{BB962C8B-B14F-4D97-AF65-F5344CB8AC3E}">
        <p14:creationId xmlns:p14="http://schemas.microsoft.com/office/powerpoint/2010/main" val="240807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BB5B-21D7-0F40-BB5B-E81B7922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720903D-2A8C-8149-A7BF-DFB7EB8CABDC}"/>
              </a:ext>
            </a:extLst>
          </p:cNvPr>
          <p:cNvSpPr txBox="1">
            <a:spLocks/>
          </p:cNvSpPr>
          <p:nvPr/>
        </p:nvSpPr>
        <p:spPr>
          <a:xfrm>
            <a:off x="5105400" y="1493837"/>
            <a:ext cx="3581400" cy="23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2" indent="0">
              <a:spcBef>
                <a:spcPts val="1800"/>
              </a:spcBef>
              <a:buFont typeface="Wingdings 2" pitchFamily="18" charset="2"/>
              <a:buNone/>
            </a:pPr>
            <a:r>
              <a:rPr lang="en-US" dirty="0"/>
              <a:t>Un-structured 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AA3209-7DFB-D241-898E-AFD9C84E6ABC}"/>
              </a:ext>
            </a:extLst>
          </p:cNvPr>
          <p:cNvGrpSpPr/>
          <p:nvPr/>
        </p:nvGrpSpPr>
        <p:grpSpPr>
          <a:xfrm>
            <a:off x="228600" y="4177840"/>
            <a:ext cx="8763000" cy="1994360"/>
            <a:chOff x="228600" y="4177840"/>
            <a:chExt cx="8763000" cy="1994360"/>
          </a:xfrm>
        </p:grpSpPr>
        <p:pic>
          <p:nvPicPr>
            <p:cNvPr id="14" name="Picture 17" descr="http://services.dnadirect.com/img/content/common/cellsToDNA.gif">
              <a:extLst>
                <a:ext uri="{FF2B5EF4-FFF2-40B4-BE49-F238E27FC236}">
                  <a16:creationId xmlns:a16="http://schemas.microsoft.com/office/drawing/2014/main" id="{13471476-34CC-484E-890A-D3517F25D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7409" y="4523355"/>
              <a:ext cx="1311459" cy="82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1">
              <a:extLst>
                <a:ext uri="{FF2B5EF4-FFF2-40B4-BE49-F238E27FC236}">
                  <a16:creationId xmlns:a16="http://schemas.microsoft.com/office/drawing/2014/main" id="{A554F4AA-8ADE-8E49-A5FC-4F02EA6D1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249" y="5407816"/>
              <a:ext cx="1769551" cy="592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3" descr="C:\Users\hoa\Pictures\Screenshots\Screenshot (25).png">
              <a:extLst>
                <a:ext uri="{FF2B5EF4-FFF2-40B4-BE49-F238E27FC236}">
                  <a16:creationId xmlns:a16="http://schemas.microsoft.com/office/drawing/2014/main" id="{7796C573-8880-904B-8892-C811F0EB75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63" b="8183"/>
            <a:stretch/>
          </p:blipFill>
          <p:spPr bwMode="auto">
            <a:xfrm>
              <a:off x="981032" y="4504707"/>
              <a:ext cx="1704375" cy="1104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http://theyneednews.com/wp-content/uploads/2012/12/The-Rock-SNITCH-twitt.jpg">
              <a:extLst>
                <a:ext uri="{FF2B5EF4-FFF2-40B4-BE49-F238E27FC236}">
                  <a16:creationId xmlns:a16="http://schemas.microsoft.com/office/drawing/2014/main" id="{59287F00-5258-E24D-8468-5F6D54579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646" y="4500303"/>
              <a:ext cx="1308221" cy="528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D1AD3B54-7DFC-384E-BA64-B8FFCBED5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30" y="5053081"/>
              <a:ext cx="1400570" cy="99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99570A81-A4D6-3F48-956A-030AD1524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531" y="4990027"/>
              <a:ext cx="1247648" cy="1182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77FA43-17EF-174E-9A37-AAF84BA56BA1}"/>
                </a:ext>
              </a:extLst>
            </p:cNvPr>
            <p:cNvSpPr/>
            <p:nvPr/>
          </p:nvSpPr>
          <p:spPr>
            <a:xfrm>
              <a:off x="228600" y="4177841"/>
              <a:ext cx="38234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2" indent="0">
                <a:spcBef>
                  <a:spcPts val="1800"/>
                </a:spcBef>
                <a:buNone/>
              </a:pPr>
              <a:r>
                <a:rPr lang="en-US" sz="1400" dirty="0"/>
                <a:t>texts in websites, emails, articles, tweets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5A523B-67CF-5C41-B734-13411414F364}"/>
                </a:ext>
              </a:extLst>
            </p:cNvPr>
            <p:cNvSpPr/>
            <p:nvPr/>
          </p:nvSpPr>
          <p:spPr>
            <a:xfrm>
              <a:off x="3801497" y="4177840"/>
              <a:ext cx="29803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2" indent="0">
                <a:spcBef>
                  <a:spcPts val="1800"/>
                </a:spcBef>
                <a:buNone/>
              </a:pPr>
              <a:r>
                <a:rPr lang="en-US" sz="1400" dirty="0"/>
                <a:t>2D/3D images, videos + meta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A3A35F-B3D2-6D4D-9E12-016D6BF02E34}"/>
                </a:ext>
              </a:extLst>
            </p:cNvPr>
            <p:cNvSpPr/>
            <p:nvPr/>
          </p:nvSpPr>
          <p:spPr>
            <a:xfrm>
              <a:off x="6538684" y="4188023"/>
              <a:ext cx="24529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8600" lvl="2" indent="0" algn="ctr">
                <a:spcBef>
                  <a:spcPts val="1800"/>
                </a:spcBef>
                <a:buNone/>
              </a:pPr>
              <a:r>
                <a:rPr lang="en-US" sz="1400" dirty="0"/>
                <a:t>spectrograms, DNAs, …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71E0D4-8E4F-074C-8389-5360B8FE8544}"/>
                </a:ext>
              </a:extLst>
            </p:cNvPr>
            <p:cNvGrpSpPr/>
            <p:nvPr/>
          </p:nvGrpSpPr>
          <p:grpSpPr>
            <a:xfrm>
              <a:off x="4108988" y="4464889"/>
              <a:ext cx="1992541" cy="1613149"/>
              <a:chOff x="4080285" y="4267200"/>
              <a:chExt cx="2410974" cy="1951910"/>
            </a:xfrm>
          </p:grpSpPr>
          <p:pic>
            <p:nvPicPr>
              <p:cNvPr id="26" name="Picture 5" descr="File:MSC high magnification.jpg">
                <a:extLst>
                  <a:ext uri="{FF2B5EF4-FFF2-40B4-BE49-F238E27FC236}">
                    <a16:creationId xmlns:a16="http://schemas.microsoft.com/office/drawing/2014/main" id="{D9654AFB-B8FA-9B4B-B58B-7A9F332EE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4039" y="4267200"/>
                <a:ext cx="847220" cy="112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https://raw.githubusercontent.com/hoamle/neural-style-example/master/content-imgs/camb.jpg">
                <a:extLst>
                  <a:ext uri="{FF2B5EF4-FFF2-40B4-BE49-F238E27FC236}">
                    <a16:creationId xmlns:a16="http://schemas.microsoft.com/office/drawing/2014/main" id="{00B6341F-EA6E-F04F-8195-3054A3484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285" y="4981863"/>
                <a:ext cx="1061595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0" descr="Image result for computer vision">
                <a:extLst>
                  <a:ext uri="{FF2B5EF4-FFF2-40B4-BE49-F238E27FC236}">
                    <a16:creationId xmlns:a16="http://schemas.microsoft.com/office/drawing/2014/main" id="{8AD56516-F38A-FD49-A551-7E82F2328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0048" y="5259877"/>
                <a:ext cx="990599" cy="959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532BAAD1-ABB5-9E4A-B007-7F1EA643A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20929" y="5167481"/>
              <a:ext cx="794327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" descr="C:\Users\hoa\OneDrive\KDE\training\ds-intro\assets\leodavinci-small.jpg">
              <a:extLst>
                <a:ext uri="{FF2B5EF4-FFF2-40B4-BE49-F238E27FC236}">
                  <a16:creationId xmlns:a16="http://schemas.microsoft.com/office/drawing/2014/main" id="{959254B7-14DA-8849-8EAB-BFB9CE60E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478692"/>
              <a:ext cx="687003" cy="931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8">
            <a:extLst>
              <a:ext uri="{FF2B5EF4-FFF2-40B4-BE49-F238E27FC236}">
                <a16:creationId xmlns:a16="http://schemas.microsoft.com/office/drawing/2014/main" id="{26FB2440-F347-5447-8EB5-90EAC740D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04" y="2087563"/>
            <a:ext cx="3498076" cy="1584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6FB3795E-56B3-554D-B411-DA8FDF61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0" y="2087562"/>
            <a:ext cx="4104642" cy="150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Content Placeholder 15">
            <a:extLst>
              <a:ext uri="{FF2B5EF4-FFF2-40B4-BE49-F238E27FC236}">
                <a16:creationId xmlns:a16="http://schemas.microsoft.com/office/drawing/2014/main" id="{C705889F-FF06-3648-A011-0D356A955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87040"/>
            <a:ext cx="3973906" cy="2024523"/>
          </a:xfrm>
        </p:spPr>
        <p:txBody>
          <a:bodyPr/>
          <a:lstStyle/>
          <a:p>
            <a:pPr marL="228600" lvl="1" indent="0">
              <a:buNone/>
            </a:pPr>
            <a:r>
              <a:rPr lang="en-US" dirty="0"/>
              <a:t>Structured – </a:t>
            </a:r>
            <a:r>
              <a:rPr lang="en-US" sz="1600" dirty="0"/>
              <a:t>relational (table-like)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2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Methodology: </a:t>
            </a:r>
            <a:r>
              <a:rPr lang="en-US" sz="3000" dirty="0">
                <a:solidFill>
                  <a:srgbClr val="0000FF"/>
                </a:solidFill>
              </a:rPr>
              <a:t>insight-driven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91838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Data collection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88624" y="2044932"/>
            <a:ext cx="1781694" cy="1978429"/>
            <a:chOff x="1604361" y="2044932"/>
            <a:chExt cx="1781694" cy="1978429"/>
          </a:xfrm>
        </p:grpSpPr>
        <p:sp>
          <p:nvSpPr>
            <p:cNvPr id="12" name="Rounded Rectangle 11"/>
            <p:cNvSpPr/>
            <p:nvPr/>
          </p:nvSpPr>
          <p:spPr>
            <a:xfrm>
              <a:off x="2025537" y="2044932"/>
              <a:ext cx="1360518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 processing</a:t>
              </a:r>
            </a:p>
          </p:txBody>
        </p:sp>
        <p:cxnSp>
          <p:nvCxnSpPr>
            <p:cNvPr id="13" name="Straight Arrow Connector 12"/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1604361" y="3034147"/>
              <a:ext cx="421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Curved Connector 13"/>
          <p:cNvCxnSpPr>
            <a:cxnSpLocks/>
            <a:stCxn id="12" idx="2"/>
            <a:endCxn id="10" idx="2"/>
          </p:cNvCxnSpPr>
          <p:nvPr/>
        </p:nvCxnSpPr>
        <p:spPr>
          <a:xfrm rot="5400000">
            <a:off x="2015145" y="3148447"/>
            <a:ext cx="12700" cy="174982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570318" y="2044932"/>
            <a:ext cx="1781694" cy="1978429"/>
            <a:chOff x="3386055" y="2044932"/>
            <a:chExt cx="1781694" cy="1978429"/>
          </a:xfrm>
        </p:grpSpPr>
        <p:sp>
          <p:nvSpPr>
            <p:cNvPr id="16" name="Rounded Rectangle 15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</a:t>
              </a:r>
              <a:r>
                <a:rPr lang="en-US" sz="1300" dirty="0" err="1"/>
                <a:t>vizualization</a:t>
              </a:r>
            </a:p>
            <a:p>
              <a:pPr algn="ctr"/>
              <a:r>
                <a:rPr lang="en-US" sz="1300" dirty="0" err="1"/>
                <a:t>&amp; </a:t>
              </a:r>
            </a:p>
            <a:p>
              <a:pPr algn="ctr"/>
              <a:r>
                <a:rPr lang="en-US" sz="1400" dirty="0" err="1"/>
                <a:t>Grasping</a:t>
              </a:r>
              <a:endParaRPr lang="en-US" sz="1400" dirty="0"/>
            </a:p>
          </p:txBody>
        </p:sp>
        <p:cxnSp>
          <p:nvCxnSpPr>
            <p:cNvPr id="17" name="Straight Arrow Connector 16"/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222781" y="4016061"/>
            <a:ext cx="3563388" cy="21841"/>
            <a:chOff x="1038518" y="4017011"/>
            <a:chExt cx="3563388" cy="12700"/>
          </a:xfrm>
        </p:grpSpPr>
        <p:cxnSp>
          <p:nvCxnSpPr>
            <p:cNvPr id="19" name="Curved Connector 18"/>
            <p:cNvCxnSpPr>
              <a:cxnSpLocks/>
              <a:stCxn id="16" idx="2"/>
              <a:endCxn id="12" idx="2"/>
            </p:cNvCxnSpPr>
            <p:nvPr/>
          </p:nvCxnSpPr>
          <p:spPr>
            <a:xfrm rot="5400000">
              <a:off x="3615234" y="3114476"/>
              <a:ext cx="7385" cy="1813560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6" idx="2"/>
              <a:endCxn id="10" idx="2"/>
            </p:cNvCxnSpPr>
            <p:nvPr/>
          </p:nvCxnSpPr>
          <p:spPr>
            <a:xfrm rot="5400000">
              <a:off x="2813862" y="2241667"/>
              <a:ext cx="12700" cy="356338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428212" y="2044932"/>
            <a:ext cx="1705494" cy="1978429"/>
            <a:chOff x="5243949" y="2044932"/>
            <a:chExt cx="1705494" cy="1978429"/>
          </a:xfrm>
        </p:grpSpPr>
        <p:sp>
          <p:nvSpPr>
            <p:cNvPr id="22" name="Rounded Rectangle 21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Analysis, hypothesis testing, &amp; ML</a:t>
              </a:r>
            </a:p>
          </p:txBody>
        </p:sp>
        <p:cxnSp>
          <p:nvCxnSpPr>
            <p:cNvPr id="23" name="Straight Arrow Connector 22"/>
            <p:cNvCxnSpPr>
              <a:stCxn id="16" idx="3"/>
              <a:endCxn id="22" idx="1"/>
            </p:cNvCxnSpPr>
            <p:nvPr/>
          </p:nvCxnSpPr>
          <p:spPr>
            <a:xfrm>
              <a:off x="5243949" y="3034147"/>
              <a:ext cx="408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222781" y="4017162"/>
            <a:ext cx="5345082" cy="31128"/>
            <a:chOff x="1038518" y="4016954"/>
            <a:chExt cx="5345082" cy="12757"/>
          </a:xfrm>
        </p:grpSpPr>
        <p:cxnSp>
          <p:nvCxnSpPr>
            <p:cNvPr id="25" name="Curved Connector 24"/>
            <p:cNvCxnSpPr>
              <a:stCxn id="22" idx="2"/>
              <a:endCxn id="16" idx="2"/>
            </p:cNvCxnSpPr>
            <p:nvPr/>
          </p:nvCxnSpPr>
          <p:spPr>
            <a:xfrm rot="5400000">
              <a:off x="54864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cxnSpLocks/>
              <a:stCxn id="22" idx="2"/>
              <a:endCxn id="12" idx="2"/>
            </p:cNvCxnSpPr>
            <p:nvPr/>
          </p:nvCxnSpPr>
          <p:spPr>
            <a:xfrm rot="5400000">
              <a:off x="4507171" y="2221930"/>
              <a:ext cx="5205" cy="3595254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22" idx="2"/>
              <a:endCxn id="10" idx="2"/>
            </p:cNvCxnSpPr>
            <p:nvPr/>
          </p:nvCxnSpPr>
          <p:spPr>
            <a:xfrm rot="5400000">
              <a:off x="3704709" y="1350820"/>
              <a:ext cx="12700" cy="5345082"/>
            </a:xfrm>
            <a:prstGeom prst="curvedConnector3">
              <a:avLst>
                <a:gd name="adj1" fmla="val 1800000"/>
              </a:avLst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209906" y="2044932"/>
            <a:ext cx="1705494" cy="1978429"/>
            <a:chOff x="7025643" y="2044932"/>
            <a:chExt cx="1705494" cy="1978429"/>
          </a:xfrm>
        </p:grpSpPr>
        <p:sp>
          <p:nvSpPr>
            <p:cNvPr id="29" name="Rounded Rectangle 2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31" name="Straight Arrow Connector 30"/>
            <p:cNvCxnSpPr>
              <a:stCxn id="22" idx="3"/>
              <a:endCxn id="29" idx="1"/>
            </p:cNvCxnSpPr>
            <p:nvPr/>
          </p:nvCxnSpPr>
          <p:spPr>
            <a:xfrm>
              <a:off x="7025643" y="3034147"/>
              <a:ext cx="408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222781" y="4017010"/>
            <a:ext cx="7126776" cy="54861"/>
            <a:chOff x="1038518" y="4017011"/>
            <a:chExt cx="7126776" cy="12700"/>
          </a:xfrm>
        </p:grpSpPr>
        <p:cxnSp>
          <p:nvCxnSpPr>
            <p:cNvPr id="33" name="Curved Connector 32"/>
            <p:cNvCxnSpPr>
              <a:stCxn id="29" idx="2"/>
              <a:endCxn id="22" idx="2"/>
            </p:cNvCxnSpPr>
            <p:nvPr/>
          </p:nvCxnSpPr>
          <p:spPr>
            <a:xfrm rot="5400000">
              <a:off x="72680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stCxn id="29" idx="2"/>
              <a:endCxn id="16" idx="2"/>
            </p:cNvCxnSpPr>
            <p:nvPr/>
          </p:nvCxnSpPr>
          <p:spPr>
            <a:xfrm rot="5400000">
              <a:off x="6377250" y="2241667"/>
              <a:ext cx="12700" cy="356338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/>
              <a:stCxn id="29" idx="2"/>
              <a:endCxn id="12" idx="2"/>
            </p:cNvCxnSpPr>
            <p:nvPr/>
          </p:nvCxnSpPr>
          <p:spPr>
            <a:xfrm rot="5400000">
              <a:off x="5399150" y="1330007"/>
              <a:ext cx="2940" cy="537694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29" idx="2"/>
              <a:endCxn id="10" idx="2"/>
            </p:cNvCxnSpPr>
            <p:nvPr/>
          </p:nvCxnSpPr>
          <p:spPr>
            <a:xfrm rot="5400000">
              <a:off x="4595556" y="459973"/>
              <a:ext cx="12700" cy="71267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752600" y="64008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(John Dickerson, University of Maryland)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AA730-19A0-344F-A78E-257B90CB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18A86F-B6B5-7246-BE0F-B5E8BA65FDD6}"/>
              </a:ext>
            </a:extLst>
          </p:cNvPr>
          <p:cNvGrpSpPr/>
          <p:nvPr/>
        </p:nvGrpSpPr>
        <p:grpSpPr>
          <a:xfrm>
            <a:off x="914401" y="5176719"/>
            <a:ext cx="4038600" cy="646747"/>
            <a:chOff x="914401" y="5176719"/>
            <a:chExt cx="4038600" cy="646747"/>
          </a:xfrm>
        </p:grpSpPr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0D3489EA-9B34-704C-8FCC-7BE5257B4771}"/>
                </a:ext>
              </a:extLst>
            </p:cNvPr>
            <p:cNvSpPr/>
            <p:nvPr/>
          </p:nvSpPr>
          <p:spPr>
            <a:xfrm rot="16200000">
              <a:off x="2816267" y="3274853"/>
              <a:ext cx="234867" cy="40386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2516C0C-431F-B444-80A5-C9F33E816366}"/>
                </a:ext>
              </a:extLst>
            </p:cNvPr>
            <p:cNvSpPr txBox="1"/>
            <p:nvPr/>
          </p:nvSpPr>
          <p:spPr>
            <a:xfrm>
              <a:off x="1222781" y="5454134"/>
              <a:ext cx="334921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vi-VN">
                  <a:solidFill>
                    <a:schemeClr val="accent2">
                      <a:lumMod val="75000"/>
                    </a:schemeClr>
                  </a:solidFill>
                </a:rPr>
                <a:t>70-90% of the whole process</a:t>
              </a:r>
              <a:endParaRPr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96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Methodology: </a:t>
            </a:r>
            <a:r>
              <a:rPr lang="en-US" sz="3000" dirty="0">
                <a:solidFill>
                  <a:srgbClr val="0000FF"/>
                </a:solidFill>
              </a:rPr>
              <a:t>product-driven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14028" y="6565126"/>
            <a:ext cx="261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(http://www.theta.co.nz/)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BB5B-21D7-0F40-BB5B-E81B79224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93BD92-EDD7-454C-80F7-0930839CF8EB}"/>
              </a:ext>
            </a:extLst>
          </p:cNvPr>
          <p:cNvGrpSpPr/>
          <p:nvPr/>
        </p:nvGrpSpPr>
        <p:grpSpPr>
          <a:xfrm>
            <a:off x="298450" y="1485899"/>
            <a:ext cx="8576030" cy="5269467"/>
            <a:chOff x="298450" y="1485899"/>
            <a:chExt cx="8576030" cy="526946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DAA1DA3-727F-1B4B-9BC2-D63D67CE5C68}"/>
                </a:ext>
              </a:extLst>
            </p:cNvPr>
            <p:cNvGrpSpPr/>
            <p:nvPr/>
          </p:nvGrpSpPr>
          <p:grpSpPr>
            <a:xfrm>
              <a:off x="298450" y="1485899"/>
              <a:ext cx="8576030" cy="5269467"/>
              <a:chOff x="298450" y="1485899"/>
              <a:chExt cx="8576030" cy="526946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54A844-3BDC-5E4F-AC47-CDECC17F25B1}"/>
                  </a:ext>
                </a:extLst>
              </p:cNvPr>
              <p:cNvSpPr/>
              <p:nvPr/>
            </p:nvSpPr>
            <p:spPr>
              <a:xfrm>
                <a:off x="2203450" y="1485899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Business understanding</a:t>
                </a:r>
                <a:endParaRPr b="1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6204CCF-2296-164B-BD49-7C3A765BC71D}"/>
                  </a:ext>
                </a:extLst>
              </p:cNvPr>
              <p:cNvSpPr/>
              <p:nvPr/>
            </p:nvSpPr>
            <p:spPr>
              <a:xfrm>
                <a:off x="5060950" y="1485900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Analytic approach</a:t>
                </a:r>
                <a:endParaRPr b="1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326714-3148-ED45-8250-B091974C2642}"/>
                  </a:ext>
                </a:extLst>
              </p:cNvPr>
              <p:cNvSpPr/>
              <p:nvPr/>
            </p:nvSpPr>
            <p:spPr>
              <a:xfrm>
                <a:off x="6969480" y="2671384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Data requirements</a:t>
                </a:r>
                <a:endParaRPr b="1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64E8E-5C05-E24F-BF5D-DD4D457EB379}"/>
                  </a:ext>
                </a:extLst>
              </p:cNvPr>
              <p:cNvSpPr/>
              <p:nvPr/>
            </p:nvSpPr>
            <p:spPr>
              <a:xfrm>
                <a:off x="6969480" y="3904494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Data </a:t>
                </a:r>
                <a:br>
                  <a:rPr lang="vi-VN" b="1"/>
                </a:br>
                <a:r>
                  <a:rPr lang="vi-VN" b="1"/>
                  <a:t>collection</a:t>
                </a:r>
                <a:endParaRPr b="1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67406A1-787A-9247-8EE0-C6EC2F86176A}"/>
                  </a:ext>
                </a:extLst>
              </p:cNvPr>
              <p:cNvSpPr/>
              <p:nvPr/>
            </p:nvSpPr>
            <p:spPr>
              <a:xfrm>
                <a:off x="6969480" y="5137604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Data understanding</a:t>
                </a:r>
                <a:endParaRPr b="1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60E860B-1C5E-1A43-AA3B-72728F28FDFA}"/>
                  </a:ext>
                </a:extLst>
              </p:cNvPr>
              <p:cNvSpPr/>
              <p:nvPr/>
            </p:nvSpPr>
            <p:spPr>
              <a:xfrm>
                <a:off x="5060950" y="6145767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Data preparation</a:t>
                </a:r>
                <a:endParaRPr b="1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75B509B-A154-574E-902A-0A67AFF36D6D}"/>
                  </a:ext>
                </a:extLst>
              </p:cNvPr>
              <p:cNvSpPr/>
              <p:nvPr/>
            </p:nvSpPr>
            <p:spPr>
              <a:xfrm>
                <a:off x="2216150" y="6145766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Modeling</a:t>
                </a:r>
                <a:endParaRPr b="1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A4F00DF-546E-4A47-8B52-92AFF7DF8144}"/>
                  </a:ext>
                </a:extLst>
              </p:cNvPr>
              <p:cNvSpPr/>
              <p:nvPr/>
            </p:nvSpPr>
            <p:spPr>
              <a:xfrm>
                <a:off x="311150" y="5133220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Evaluation</a:t>
                </a:r>
                <a:endParaRPr b="1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B9BB9E-6EA1-8147-A5BD-9B7C46BDD46F}"/>
                  </a:ext>
                </a:extLst>
              </p:cNvPr>
              <p:cNvSpPr/>
              <p:nvPr/>
            </p:nvSpPr>
            <p:spPr>
              <a:xfrm>
                <a:off x="298450" y="3894365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Deployment</a:t>
                </a:r>
                <a:endParaRPr b="1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15B1D09-FB6A-814D-91E0-DEF389013EB1}"/>
                  </a:ext>
                </a:extLst>
              </p:cNvPr>
              <p:cNvSpPr/>
              <p:nvPr/>
            </p:nvSpPr>
            <p:spPr>
              <a:xfrm>
                <a:off x="311150" y="2666999"/>
                <a:ext cx="1905000" cy="609599"/>
              </a:xfrm>
              <a:prstGeom prst="rect">
                <a:avLst/>
              </a:prstGeom>
              <a:effectLst/>
              <a:scene3d>
                <a:camera prst="orthographicFront">
                  <a:rot lat="0" lon="0" rev="0"/>
                </a:camera>
                <a:lightRig rig="twoPt" dir="r">
                  <a:rot lat="0" lon="0" rev="6000000"/>
                </a:lightRig>
              </a:scene3d>
              <a:sp3d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b="1"/>
                  <a:t>Feedback</a:t>
                </a:r>
                <a:endParaRPr b="1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400E5EB-12F9-4743-BEC8-D793E785EB89}"/>
                  </a:ext>
                </a:extLst>
              </p:cNvPr>
              <p:cNvCxnSpPr>
                <a:cxnSpLocks/>
                <a:stCxn id="39" idx="3"/>
                <a:endCxn id="40" idx="1"/>
              </p:cNvCxnSpPr>
              <p:nvPr/>
            </p:nvCxnSpPr>
            <p:spPr>
              <a:xfrm>
                <a:off x="4108450" y="1790699"/>
                <a:ext cx="952500" cy="1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4F66A95D-9F61-CD49-8F08-C58765D6D59A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>
                <a:off x="6965950" y="1790699"/>
                <a:ext cx="956030" cy="880685"/>
              </a:xfrm>
              <a:prstGeom prst="bentConnector2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Elbow Connector 52">
                <a:extLst>
                  <a:ext uri="{FF2B5EF4-FFF2-40B4-BE49-F238E27FC236}">
                    <a16:creationId xmlns:a16="http://schemas.microsoft.com/office/drawing/2014/main" id="{B421F66F-F3E6-4D4D-B692-A14992626FF5}"/>
                  </a:ext>
                </a:extLst>
              </p:cNvPr>
              <p:cNvCxnSpPr>
                <a:endCxn id="43" idx="1"/>
              </p:cNvCxnSpPr>
              <p:nvPr/>
            </p:nvCxnSpPr>
            <p:spPr>
              <a:xfrm rot="5400000" flipH="1" flipV="1">
                <a:off x="5526404" y="4702690"/>
                <a:ext cx="1936472" cy="949680"/>
              </a:xfrm>
              <a:prstGeom prst="bentConnector2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36B67AB7-CBD7-4F4C-BBC9-9081E50F97F0}"/>
                  </a:ext>
                </a:extLst>
              </p:cNvPr>
              <p:cNvCxnSpPr>
                <a:endCxn id="46" idx="3"/>
              </p:cNvCxnSpPr>
              <p:nvPr/>
            </p:nvCxnSpPr>
            <p:spPr>
              <a:xfrm rot="10800000" flipV="1">
                <a:off x="6965950" y="5742819"/>
                <a:ext cx="956030" cy="707748"/>
              </a:xfrm>
              <a:prstGeom prst="bentConnector3">
                <a:avLst>
                  <a:gd name="adj1" fmla="val 849"/>
                </a:avLst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46F1406F-F9D6-B04A-8FCE-57D89A5DCB18}"/>
                  </a:ext>
                </a:extLst>
              </p:cNvPr>
              <p:cNvCxnSpPr>
                <a:cxnSpLocks/>
                <a:stCxn id="50" idx="3"/>
                <a:endCxn id="47" idx="0"/>
              </p:cNvCxnSpPr>
              <p:nvPr/>
            </p:nvCxnSpPr>
            <p:spPr>
              <a:xfrm>
                <a:off x="2216150" y="2971799"/>
                <a:ext cx="952500" cy="3173967"/>
              </a:xfrm>
              <a:prstGeom prst="bentConnector2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40A7A844-7D7B-D348-B60F-D8A13C37B2D1}"/>
                  </a:ext>
                </a:extLst>
              </p:cNvPr>
              <p:cNvCxnSpPr>
                <a:cxnSpLocks/>
                <a:stCxn id="48" idx="2"/>
                <a:endCxn id="47" idx="1"/>
              </p:cNvCxnSpPr>
              <p:nvPr/>
            </p:nvCxnSpPr>
            <p:spPr>
              <a:xfrm rot="16200000" flipH="1">
                <a:off x="1386027" y="5620442"/>
                <a:ext cx="707747" cy="952500"/>
              </a:xfrm>
              <a:prstGeom prst="bentConnector2">
                <a:avLst/>
              </a:prstGeom>
              <a:ln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87086956-0708-5846-B380-E171AFC03D9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501776" y="5742816"/>
                <a:ext cx="708024" cy="511614"/>
              </a:xfrm>
              <a:prstGeom prst="bentConnector3">
                <a:avLst>
                  <a:gd name="adj1" fmla="val 90479"/>
                </a:avLst>
              </a:prstGeom>
              <a:ln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>
                <a:extLst>
                  <a:ext uri="{FF2B5EF4-FFF2-40B4-BE49-F238E27FC236}">
                    <a16:creationId xmlns:a16="http://schemas.microsoft.com/office/drawing/2014/main" id="{3B502C03-3DBD-1B41-9FCE-FF0F93198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300" y="5744515"/>
                <a:ext cx="676987" cy="509915"/>
              </a:xfrm>
              <a:prstGeom prst="bentConnector3">
                <a:avLst>
                  <a:gd name="adj1" fmla="val 100082"/>
                </a:avLst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4F1F16B-7E9D-8D45-8A6C-501989B71CC2}"/>
                  </a:ext>
                </a:extLst>
              </p:cNvPr>
              <p:cNvCxnSpPr/>
              <p:nvPr/>
            </p:nvCxnSpPr>
            <p:spPr>
              <a:xfrm>
                <a:off x="7921980" y="3276598"/>
                <a:ext cx="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DCAC793-BFDC-CB46-8FBD-1CD9959AA67B}"/>
                  </a:ext>
                </a:extLst>
              </p:cNvPr>
              <p:cNvCxnSpPr/>
              <p:nvPr/>
            </p:nvCxnSpPr>
            <p:spPr>
              <a:xfrm>
                <a:off x="7921980" y="4515453"/>
                <a:ext cx="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0DE558A-C7B2-AF46-917D-1C431D38213B}"/>
                  </a:ext>
                </a:extLst>
              </p:cNvPr>
              <p:cNvCxnSpPr>
                <a:endCxn id="50" idx="2"/>
              </p:cNvCxnSpPr>
              <p:nvPr/>
            </p:nvCxnSpPr>
            <p:spPr>
              <a:xfrm flipV="1">
                <a:off x="1250950" y="3276598"/>
                <a:ext cx="1270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F56104E-0018-3F4D-8D45-5948BE398738}"/>
                  </a:ext>
                </a:extLst>
              </p:cNvPr>
              <p:cNvCxnSpPr/>
              <p:nvPr/>
            </p:nvCxnSpPr>
            <p:spPr>
              <a:xfrm flipV="1">
                <a:off x="1238250" y="4503964"/>
                <a:ext cx="1270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1DB1F62-0416-1949-9D2D-3C8E3C817B55}"/>
                  </a:ext>
                </a:extLst>
              </p:cNvPr>
              <p:cNvCxnSpPr/>
              <p:nvPr/>
            </p:nvCxnSpPr>
            <p:spPr>
              <a:xfrm flipV="1">
                <a:off x="7649287" y="4510689"/>
                <a:ext cx="1270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512F3031-16A8-514E-8605-140E04ECA864}"/>
                  </a:ext>
                </a:extLst>
              </p:cNvPr>
              <p:cNvCxnSpPr/>
              <p:nvPr/>
            </p:nvCxnSpPr>
            <p:spPr>
              <a:xfrm flipV="1">
                <a:off x="7661987" y="3256401"/>
                <a:ext cx="12700" cy="61776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12E2603-96E4-6F4C-9C9E-6A163738FD59}"/>
                  </a:ext>
                </a:extLst>
              </p:cNvPr>
              <p:cNvCxnSpPr>
                <a:cxnSpLocks/>
                <a:stCxn id="46" idx="1"/>
                <a:endCxn id="47" idx="3"/>
              </p:cNvCxnSpPr>
              <p:nvPr/>
            </p:nvCxnSpPr>
            <p:spPr>
              <a:xfrm flipH="1" flipV="1">
                <a:off x="4121150" y="6450566"/>
                <a:ext cx="939800" cy="1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A8B69E1-D568-7C40-A14D-A89221B338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33849" y="6254430"/>
                <a:ext cx="939800" cy="1"/>
              </a:xfrm>
              <a:prstGeom prst="straightConnector1">
                <a:avLst/>
              </a:prstGeom>
              <a:ln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CE138490-8031-C34A-A37E-8B1FAB0ED0D7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16200000" flipH="1">
              <a:off x="6055504" y="2053444"/>
              <a:ext cx="868392" cy="952501"/>
            </a:xfrm>
            <a:prstGeom prst="bentConnector2">
              <a:avLst/>
            </a:prstGeom>
            <a:ln>
              <a:headEnd type="stealth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81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Application</a:t>
            </a: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000" dirty="0"/>
              <a:t>Product development: </a:t>
            </a:r>
            <a:r>
              <a:rPr lang="en-US" sz="3000" dirty="0">
                <a:solidFill>
                  <a:srgbClr val="0432FF"/>
                </a:solidFill>
              </a:rPr>
              <a:t>experience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 txBox="1">
            <a:spLocks/>
          </p:cNvSpPr>
          <p:nvPr/>
        </p:nvSpPr>
        <p:spPr>
          <a:xfrm>
            <a:off x="457200" y="6400800"/>
            <a:ext cx="820216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Data Science Laboratory, SOICT, HUST,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30738"/>
            <a:ext cx="8382000" cy="5806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5562600"/>
            <a:ext cx="660400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886200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4724400"/>
            <a:ext cx="889000" cy="88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983" y="2286000"/>
            <a:ext cx="741017" cy="7747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C64BBEE-39EA-1741-9338-25FD5976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1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Machine Learning (ML) is an active subfield of Artificial Intelligence.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ML seeks to answer the question [Mitchell, 2006]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i="1" dirty="0">
                <a:solidFill>
                  <a:srgbClr val="0000FF"/>
                </a:solidFill>
              </a:rPr>
              <a:t>How can we build computer systems that automatically improve with experience, and what are the fundamental laws that govern all learning processes?</a:t>
            </a:r>
            <a:endParaRPr lang="en-US" sz="2200" i="1" dirty="0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Some other views on ML: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Build systems that automatically improve their performance [Simon, 1983].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Program computers to optimize a performance objective at some task, based on data and past experience [Alpaydin, 2020]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 descr="temp.od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7600" y="5492750"/>
            <a:ext cx="148590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Contents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3995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0432FF"/>
                </a:solidFill>
              </a:rPr>
              <a:t>Introduction to Machine Learning </a:t>
            </a:r>
            <a:r>
              <a:rPr lang="en-US" sz="2400" b="1" dirty="0">
                <a:solidFill>
                  <a:srgbClr val="0432FF"/>
                </a:solidFill>
              </a:rPr>
              <a:t>&amp; Data Mining</a:t>
            </a:r>
            <a:endParaRPr lang="en-US" sz="2200" b="1" dirty="0">
              <a:solidFill>
                <a:srgbClr val="0432FF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/>
              <a:t>Supervised learning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Unsupervised learning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Performance evaluation</a:t>
            </a:r>
          </a:p>
          <a:p>
            <a:r>
              <a:rPr lang="en-US" sz="2200" dirty="0"/>
              <a:t>Practical advice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75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A learning machine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0292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We say that a machine </a:t>
            </a:r>
            <a:r>
              <a:rPr lang="en-US" sz="2200" i="1" dirty="0">
                <a:solidFill>
                  <a:srgbClr val="0432FF"/>
                </a:solidFill>
              </a:rPr>
              <a:t>learns</a:t>
            </a:r>
            <a:r>
              <a:rPr lang="en-US" sz="2200" dirty="0">
                <a:solidFill>
                  <a:schemeClr val="tx1"/>
                </a:solidFill>
              </a:rPr>
              <a:t> if the system reliably improves its performance </a:t>
            </a:r>
            <a:r>
              <a:rPr lang="en-US" sz="2200" b="1" dirty="0">
                <a:solidFill>
                  <a:schemeClr val="tx1"/>
                </a:solidFill>
              </a:rPr>
              <a:t>P</a:t>
            </a:r>
            <a:r>
              <a:rPr lang="en-US" sz="2200" dirty="0">
                <a:solidFill>
                  <a:schemeClr val="tx1"/>
                </a:solidFill>
              </a:rPr>
              <a:t> at task </a:t>
            </a:r>
            <a:r>
              <a:rPr lang="en-US" sz="2200" b="1" dirty="0">
                <a:solidFill>
                  <a:schemeClr val="tx1"/>
                </a:solidFill>
              </a:rPr>
              <a:t>T</a:t>
            </a:r>
            <a:r>
              <a:rPr lang="en-US" sz="2200" dirty="0">
                <a:solidFill>
                  <a:schemeClr val="tx1"/>
                </a:solidFill>
              </a:rPr>
              <a:t>, following experience </a:t>
            </a:r>
            <a:r>
              <a:rPr lang="en-US" sz="2200" b="1" dirty="0">
                <a:solidFill>
                  <a:schemeClr val="tx1"/>
                </a:solidFill>
              </a:rPr>
              <a:t>E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 </a:t>
            </a:r>
            <a:r>
              <a:rPr lang="en-US" sz="2200" i="1" dirty="0">
                <a:solidFill>
                  <a:schemeClr val="tx1"/>
                </a:solidFill>
              </a:rPr>
              <a:t>learning problem</a:t>
            </a:r>
            <a:r>
              <a:rPr lang="en-US" sz="2200" dirty="0">
                <a:solidFill>
                  <a:schemeClr val="tx1"/>
                </a:solidFill>
              </a:rPr>
              <a:t> can be described as a triple (</a:t>
            </a:r>
            <a:r>
              <a:rPr lang="en-US" sz="2200" b="1" dirty="0">
                <a:solidFill>
                  <a:schemeClr val="tx1"/>
                </a:solidFill>
              </a:rPr>
              <a:t>P, T, E</a:t>
            </a:r>
            <a:r>
              <a:rPr lang="en-US" sz="2200" dirty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ML is close to and intersects with many areas.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Computer Science,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Statistics, Probability,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Optimization,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Psychology, Neuroscience,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Computer Vision,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Economics, Biology, Bioinformatics, …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real examples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Spam filtering for emails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: filter/predict all emails that are spam.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: the accuracy of prediction, that is the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percentage of emails that are correctly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classified into normal/spam.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: set of old emails, each with a label of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spam/normal. 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6143625" y="1905000"/>
            <a:ext cx="2695575" cy="3816350"/>
            <a:chOff x="5638800" y="1219200"/>
            <a:chExt cx="2695575" cy="3816350"/>
          </a:xfrm>
        </p:grpSpPr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H="1">
              <a:off x="6172200" y="3429000"/>
              <a:ext cx="914400" cy="685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6400800" y="2971800"/>
              <a:ext cx="13716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sz="1600" b="1"/>
                <a:t>Spam?</a:t>
              </a: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7086600" y="26670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191000"/>
              <a:ext cx="768350" cy="844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4267200"/>
              <a:ext cx="758825" cy="75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7086600" y="3429000"/>
              <a:ext cx="685800" cy="762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219200"/>
              <a:ext cx="2695575" cy="146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39"/>
            <p:cNvSpPr txBox="1">
              <a:spLocks noChangeArrowheads="1"/>
            </p:cNvSpPr>
            <p:nvPr/>
          </p:nvSpPr>
          <p:spPr bwMode="auto">
            <a:xfrm>
              <a:off x="6096000" y="342900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600" i="1"/>
                <a:t>No</a:t>
              </a:r>
            </a:p>
          </p:txBody>
        </p:sp>
        <p:sp>
          <p:nvSpPr>
            <p:cNvPr id="18" name="TextBox 40"/>
            <p:cNvSpPr txBox="1">
              <a:spLocks noChangeArrowheads="1"/>
            </p:cNvSpPr>
            <p:nvPr/>
          </p:nvSpPr>
          <p:spPr bwMode="auto">
            <a:xfrm>
              <a:off x="7391400" y="3505200"/>
              <a:ext cx="6096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600" i="1"/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29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real examples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Image tagging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: give some words that describe the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meaning of a picture.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: 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: set of pictures, each has been labelled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with a set of words. 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1" name="Picture 20" descr="ex-pics-tag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00"/>
          <a:stretch/>
        </p:blipFill>
        <p:spPr>
          <a:xfrm>
            <a:off x="476250" y="4586700"/>
            <a:ext cx="8667750" cy="2118899"/>
          </a:xfrm>
          <a:prstGeom prst="rect">
            <a:avLst/>
          </a:prstGeom>
        </p:spPr>
      </p:pic>
      <p:pic>
        <p:nvPicPr>
          <p:cNvPr id="4" name="Picture 3" descr="DSC0724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6400"/>
            <a:ext cx="2621003" cy="14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83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What does a machine learn?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 </a:t>
            </a:r>
            <a:r>
              <a:rPr lang="en-US" sz="2200" dirty="0">
                <a:solidFill>
                  <a:srgbClr val="0432FF"/>
                </a:solidFill>
              </a:rPr>
              <a:t>mapping</a:t>
            </a:r>
            <a:r>
              <a:rPr lang="en-US" sz="2200" dirty="0">
                <a:solidFill>
                  <a:schemeClr val="tx1"/>
                </a:solidFill>
              </a:rPr>
              <a:t> (function): 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x: observations (data), past experience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y: prediction, new knowledge, new experience,…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 </a:t>
            </a:r>
            <a:r>
              <a:rPr lang="en-US" sz="2200" dirty="0">
                <a:solidFill>
                  <a:srgbClr val="0432FF"/>
                </a:solidFill>
              </a:rPr>
              <a:t>model</a:t>
            </a:r>
            <a:r>
              <a:rPr lang="en-US" sz="2200" dirty="0">
                <a:solidFill>
                  <a:schemeClr val="tx1"/>
                </a:solidFill>
              </a:rPr>
              <a:t> (mô hình)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Data are often supposed to follow or be generated from an unknown model.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(Ta đôi khi giả thuyết dữ liệu thường tuân theo hoặc được tạo ra bởi một mô hình nào đó)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Learning a model means learning the parameters of that model.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(Học một mô hình có nghĩa là học/tìm những tham số của mô hình đó)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57400"/>
            <a:ext cx="1435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Where does a machine learn from?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from a set of training examples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set, </a:t>
            </a: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 học, tập huấn luyện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{x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…, x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}; {y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,…, y</a:t>
            </a:r>
            <a:r>
              <a:rPr lang="en-US" sz="24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observation (quan sát, mẫu, điểm dữ liệu) of x in the past.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observation of y in the past, often called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(nhãn)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(phản hồi)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(đầu ra)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learning: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obtain a model, new knowledge, or new experience (f).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use that model/function to do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future observations, e.g.,</a:t>
            </a:r>
          </a:p>
          <a:p>
            <a:pPr>
              <a:spcBef>
                <a:spcPts val="1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245100"/>
            <a:ext cx="1320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Two basic learning problems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(học có giám sát):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 a function y = f(x) from a given training set 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{x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…, x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,…, y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so that </a:t>
            </a:r>
            <a:b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ea typeface="ＭＳ ゴシック"/>
                <a:cs typeface="Arial" panose="020B0604020202020204" pitchFamily="34" charset="0"/>
              </a:rPr>
              <a:t>≅ 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f(x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for every i.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(categorization, phân loại, phân lớp): if y only belongs to a discrete set, for example {spam, normal}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(hồi quy): if y is a real number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 (học không giám sát):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 function y = f(x) from a given training set 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{x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…, x</a:t>
            </a:r>
            <a:r>
              <a:rPr lang="en-US" sz="2200"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can be a data cluster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can be a hidden structure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can be a trend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Other: semi-supervised learning, reinforcement learning, …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>
          <a:xfrm>
            <a:off x="5691062" y="4310062"/>
            <a:ext cx="3452938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3126" y="2209800"/>
            <a:ext cx="3129474" cy="22080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 </a:t>
            </a:r>
            <a:r>
              <a:rPr lang="en-US" sz="3200" dirty="0">
                <a:solidFill>
                  <a:srgbClr val="0000FF"/>
                </a:solidFill>
              </a:rPr>
              <a:t>classification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6934200" cy="533399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i="1" dirty="0">
                <a:solidFill>
                  <a:schemeClr val="tx1"/>
                </a:solidFill>
              </a:rPr>
              <a:t>Multiclass</a:t>
            </a:r>
            <a:r>
              <a:rPr lang="en-US" sz="2200" i="1" dirty="0">
                <a:solidFill>
                  <a:schemeClr val="tx1"/>
                </a:solidFill>
              </a:rPr>
              <a:t> classification (</a:t>
            </a:r>
            <a:r>
              <a:rPr lang="en-US" sz="2200" i="1" dirty="0">
                <a:solidFill>
                  <a:schemeClr val="tx1"/>
                </a:solidFill>
                <a:latin typeface="Arial"/>
                <a:cs typeface="Arial"/>
              </a:rPr>
              <a:t>phân loại nhiều lớp</a:t>
            </a:r>
            <a:r>
              <a:rPr lang="en-US" sz="2200" i="1" dirty="0">
                <a:solidFill>
                  <a:schemeClr val="tx1"/>
                </a:solidFill>
              </a:rPr>
              <a:t>):</a:t>
            </a:r>
            <a:r>
              <a:rPr lang="en-US" sz="2200" dirty="0">
                <a:solidFill>
                  <a:schemeClr val="tx1"/>
                </a:solidFill>
              </a:rPr>
              <a:t> when the output y  is one of the pre-defined labels {c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, c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, …, c</a:t>
            </a:r>
            <a:r>
              <a:rPr lang="en-US" sz="2200" baseline="-25000" dirty="0">
                <a:solidFill>
                  <a:schemeClr val="tx1"/>
                </a:solidFill>
              </a:rPr>
              <a:t>L</a:t>
            </a:r>
            <a:r>
              <a:rPr lang="en-US" sz="2200" dirty="0">
                <a:solidFill>
                  <a:schemeClr val="tx1"/>
                </a:solidFill>
              </a:rPr>
              <a:t>}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(mỗi đầu ra chỉ thuộc 1 lớp, mỗi quan sát x chỉ có 1 nhãn)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Spam filtering: y in {spam, normal}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Financial risk estimation: y in {high, normal, no}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Discovery of network attacks: ?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b="1" i="1" dirty="0">
                <a:solidFill>
                  <a:schemeClr val="tx1"/>
                </a:solidFill>
              </a:rPr>
              <a:t>Multilabel</a:t>
            </a:r>
            <a:r>
              <a:rPr lang="en-US" sz="2200" i="1" dirty="0">
                <a:solidFill>
                  <a:schemeClr val="tx1"/>
                </a:solidFill>
              </a:rPr>
              <a:t> classification (</a:t>
            </a:r>
            <a:r>
              <a:rPr lang="en-US" sz="2200" i="1" dirty="0">
                <a:solidFill>
                  <a:schemeClr val="tx1"/>
                </a:solidFill>
                <a:latin typeface="Arial"/>
                <a:cs typeface="Arial"/>
              </a:rPr>
              <a:t>phân loại đa nhãn</a:t>
            </a:r>
            <a:r>
              <a:rPr lang="en-US" sz="2200" i="1" dirty="0">
                <a:solidFill>
                  <a:schemeClr val="tx1"/>
                </a:solidFill>
              </a:rPr>
              <a:t>):</a:t>
            </a:r>
            <a:r>
              <a:rPr lang="en-US" sz="2200" dirty="0">
                <a:solidFill>
                  <a:schemeClr val="tx1"/>
                </a:solidFill>
              </a:rPr>
              <a:t> when the output y  is a subset of labels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(mỗi đầu ra là một tập nhỏ các lớp; </a:t>
            </a:r>
            <a:br>
              <a:rPr lang="en-US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mỗi quan sát x có thể có nhiều nhãn)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Image tagging: y = {birds, nest, tree}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sentiment analysis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3" name="Picture 12" descr="ex-pics-tag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6114" y="5093394"/>
            <a:ext cx="2257886" cy="17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55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 </a:t>
            </a:r>
            <a:r>
              <a:rPr lang="en-US" sz="3200" dirty="0">
                <a:solidFill>
                  <a:srgbClr val="0000FF"/>
                </a:solidFill>
              </a:rPr>
              <a:t>Regression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Prediction of stock indices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2" y="1600200"/>
            <a:ext cx="2583543" cy="157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200" y="3352804"/>
            <a:ext cx="3454400" cy="26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6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Unsupervised learning: </a:t>
            </a:r>
            <a:r>
              <a:rPr lang="en-US" sz="3200" dirty="0">
                <a:solidFill>
                  <a:srgbClr val="0000FF"/>
                </a:solidFill>
              </a:rPr>
              <a:t>examples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Clustering data into clusters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Discover the data groups/clusters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Community detection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Detect communities in online social networks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4439920" cy="2002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482" y="3430270"/>
            <a:ext cx="3068320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Unsupervised learning: </a:t>
            </a:r>
            <a:r>
              <a:rPr lang="en-US" sz="3200" dirty="0">
                <a:solidFill>
                  <a:srgbClr val="0000FF"/>
                </a:solidFill>
              </a:rPr>
              <a:t>examples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Trends detection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Discover the trends, demands, future needs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of online users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Picture 9" descr="Screen Shot 2014-05-07 at 10.39.2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00" y="1676400"/>
            <a:ext cx="2400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Who is real? Ai thực, ai giả?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ExclusiveSamsungsNEONRevealedLeakedTrailerLooksPerfectlyHuman.mp4" descr="ExclusiveSamsungsNEONRevealedLeakedTrailerLooksPerfectlyHuman.mp4">
            <a:hlinkClick r:id="" action="ppaction://media"/>
            <a:extLst>
              <a:ext uri="{FF2B5EF4-FFF2-40B4-BE49-F238E27FC236}">
                <a16:creationId xmlns:a16="http://schemas.microsoft.com/office/drawing/2014/main" id="{C114C86D-2272-1444-B22B-F2BDE31D4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92" y="1721189"/>
            <a:ext cx="9132108" cy="51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Design a learning system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533399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Some issues should be carefully considered when designing a learning system.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Select a training set: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The training set plays the key role in the effectiveness of the system.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Do the observations have any label?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The training observations should characterize the whole data space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good for future predictions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Determine the type of the </a:t>
            </a:r>
            <a:br>
              <a:rPr lang="en-US" sz="2200" dirty="0">
                <a:solidFill>
                  <a:srgbClr val="0000FF"/>
                </a:solidFill>
              </a:rPr>
            </a:br>
            <a:r>
              <a:rPr lang="en-US" sz="2200" dirty="0">
                <a:solidFill>
                  <a:srgbClr val="0000FF"/>
                </a:solidFill>
              </a:rPr>
              <a:t>function to be learned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>
                <a:solidFill>
                  <a:schemeClr val="tx1"/>
                </a:solidFill>
              </a:rPr>
              <a:t>F:  X </a:t>
            </a:r>
            <a:r>
              <a:rPr lang="en-US">
                <a:solidFill>
                  <a:schemeClr val="tx1"/>
                </a:solidFill>
                <a:cs typeface="Arial" panose="020B0604020202020204" pitchFamily="34" charset="0"/>
              </a:rPr>
              <a:t>→ {0,1}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>
                <a:solidFill>
                  <a:schemeClr val="tx1"/>
                </a:solidFill>
                <a:cs typeface="Arial" panose="020B0604020202020204" pitchFamily="34" charset="0"/>
              </a:rPr>
              <a:t>F:  X → set of labels/tags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>
                <a:solidFill>
                  <a:schemeClr val="tx1"/>
                </a:solidFill>
              </a:rPr>
              <a:t>F:  X </a:t>
            </a:r>
            <a:r>
              <a:rPr lang="en-US">
                <a:solidFill>
                  <a:schemeClr val="tx1"/>
                </a:solidFill>
                <a:cs typeface="Arial" panose="020B0604020202020204" pitchFamily="34" charset="0"/>
              </a:rPr>
              <a:t>→ 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64EE7-31A7-1440-B573-15C5E55C3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24" y="4267199"/>
            <a:ext cx="4122276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7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Design a learning system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Select a representation for the function: (model)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Linear?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A neural network?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A decision tree? …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Select a good algorithm to learn the function: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Ordinary least square? Ridge regression?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Back-propagation?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ID3?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EBA956-1E7E-D04C-A4A9-8CDCB234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24" y="4267199"/>
            <a:ext cx="4122276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ML: </a:t>
            </a:r>
            <a:r>
              <a:rPr lang="en-US" sz="3200" dirty="0">
                <a:solidFill>
                  <a:srgbClr val="0000FF"/>
                </a:solidFill>
              </a:rPr>
              <a:t>some issues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518159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Learning algorithm</a:t>
            </a:r>
            <a:endParaRPr lang="en-US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Under what conditions the chosen algorithm will (asymtotically) converge?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For a given application/domain and a given objective function, what algorithm performs best?</a:t>
            </a:r>
          </a:p>
          <a:p>
            <a:pPr>
              <a:spcBef>
                <a:spcPts val="1200"/>
              </a:spcBef>
            </a:pPr>
            <a:r>
              <a:rPr lang="en-US" sz="2200" b="1" i="1" dirty="0">
                <a:solidFill>
                  <a:schemeClr val="tx1"/>
                </a:solidFill>
              </a:rPr>
              <a:t>No-free-lunch theorem</a:t>
            </a:r>
            <a:r>
              <a:rPr lang="en-US" sz="2200" dirty="0">
                <a:solidFill>
                  <a:schemeClr val="tx1"/>
                </a:solidFill>
              </a:rPr>
              <a:t> [</a:t>
            </a:r>
            <a:r>
              <a:rPr lang="en-US" sz="2200">
                <a:solidFill>
                  <a:schemeClr val="tx1"/>
                </a:solidFill>
              </a:rPr>
              <a:t>Wolpert and Macready, 1997</a:t>
            </a:r>
            <a:r>
              <a:rPr lang="en-US" sz="2200" dirty="0">
                <a:solidFill>
                  <a:schemeClr val="tx1"/>
                </a:solidFill>
              </a:rPr>
              <a:t>]: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if an algorithm performs well on a certain class of problems then it necessarily pays for that with degraded performance on the set of all remaining problems.</a:t>
            </a:r>
            <a:endParaRPr lang="en-US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i="1" dirty="0">
                <a:solidFill>
                  <a:srgbClr val="FF0000"/>
                </a:solidFill>
              </a:rPr>
              <a:t>No algorithm can beat another on all domains.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Arial"/>
                <a:cs typeface="Arial"/>
              </a:rPr>
              <a:t>không có thuật toán nào luôn hiệu quả nhất trên mọi miền ứng dụng</a:t>
            </a:r>
            <a:r>
              <a:rPr lang="en-US" i="1" dirty="0">
                <a:solidFill>
                  <a:srgbClr val="FF0000"/>
                </a:solidFill>
              </a:rPr>
              <a:t>)</a:t>
            </a:r>
            <a:endParaRPr lang="en-US" sz="2000" i="1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ML: </a:t>
            </a:r>
            <a:r>
              <a:rPr lang="en-US" sz="3200" dirty="0">
                <a:solidFill>
                  <a:srgbClr val="0000FF"/>
                </a:solidFill>
              </a:rPr>
              <a:t>some issues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Training data</a:t>
            </a:r>
            <a:endParaRPr lang="en-US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i="1" dirty="0">
                <a:solidFill>
                  <a:schemeClr val="tx1"/>
                </a:solidFill>
              </a:rPr>
              <a:t>How many observations </a:t>
            </a:r>
            <a:r>
              <a:rPr lang="en-US" dirty="0">
                <a:solidFill>
                  <a:schemeClr val="tx1"/>
                </a:solidFill>
              </a:rPr>
              <a:t>are enough for learning?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Whether or not does the </a:t>
            </a:r>
            <a:r>
              <a:rPr lang="en-US" i="1" dirty="0">
                <a:solidFill>
                  <a:schemeClr val="tx1"/>
                </a:solidFill>
              </a:rPr>
              <a:t>size of the training set</a:t>
            </a:r>
            <a:r>
              <a:rPr lang="en-US" dirty="0">
                <a:solidFill>
                  <a:schemeClr val="tx1"/>
                </a:solidFill>
              </a:rPr>
              <a:t> affect performance of an ML system?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What is the effect of the </a:t>
            </a:r>
            <a:r>
              <a:rPr lang="en-US" i="1" dirty="0">
                <a:solidFill>
                  <a:schemeClr val="tx1"/>
                </a:solidFill>
              </a:rPr>
              <a:t>disrupted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i="1" dirty="0">
                <a:solidFill>
                  <a:schemeClr val="tx1"/>
                </a:solidFill>
              </a:rPr>
              <a:t>noisy</a:t>
            </a:r>
            <a:r>
              <a:rPr lang="en-US" dirty="0">
                <a:solidFill>
                  <a:schemeClr val="tx1"/>
                </a:solidFill>
              </a:rPr>
              <a:t> observations? 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7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ML: </a:t>
            </a:r>
            <a:r>
              <a:rPr lang="en-US" sz="3200" dirty="0">
                <a:solidFill>
                  <a:srgbClr val="0000FF"/>
                </a:solidFill>
              </a:rPr>
              <a:t>some issues (3)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Learnability</a:t>
            </a:r>
            <a:r>
              <a:rPr lang="en-US" sz="2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The goodness/limit of the learning algorithm?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What is the </a:t>
            </a:r>
            <a:r>
              <a:rPr lang="en-US" b="1" dirty="0">
                <a:solidFill>
                  <a:schemeClr val="tx1"/>
                </a:solidFill>
              </a:rPr>
              <a:t>generalization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tổng quát hoá</a:t>
            </a:r>
            <a:r>
              <a:rPr lang="en-US" dirty="0">
                <a:solidFill>
                  <a:schemeClr val="tx1"/>
                </a:solidFill>
              </a:rPr>
              <a:t>) of the system?</a:t>
            </a:r>
          </a:p>
          <a:p>
            <a:pPr lvl="2">
              <a:spcBef>
                <a:spcPts val="1200"/>
              </a:spcBef>
              <a:buClr>
                <a:schemeClr val="tx1"/>
              </a:buClr>
              <a:buSzPct val="70000"/>
              <a:buFont typeface="Wingdings" charset="2"/>
              <a:buChar char="²"/>
            </a:pPr>
            <a:r>
              <a:rPr lang="en-US" sz="1600" dirty="0">
                <a:solidFill>
                  <a:schemeClr val="tx1"/>
                </a:solidFill>
              </a:rPr>
              <a:t>Predict well new observations, not only the training data.</a:t>
            </a:r>
          </a:p>
          <a:p>
            <a:pPr lvl="2">
              <a:spcBef>
                <a:spcPts val="1200"/>
              </a:spcBef>
              <a:buClr>
                <a:schemeClr val="tx1"/>
              </a:buClr>
              <a:buSzPct val="70000"/>
              <a:buFont typeface="Wingdings" charset="2"/>
              <a:buChar char="²"/>
            </a:pPr>
            <a:r>
              <a:rPr lang="en-US" sz="1600" dirty="0">
                <a:solidFill>
                  <a:schemeClr val="tx1"/>
                </a:solidFill>
              </a:rPr>
              <a:t>Avoid overfitting.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88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 </a:t>
            </a:r>
            <a:r>
              <a:rPr lang="en-US" sz="3200" dirty="0">
                <a:solidFill>
                  <a:srgbClr val="0000FF"/>
                </a:solidFill>
                <a:latin typeface="Arial"/>
                <a:cs typeface="Arial"/>
              </a:rPr>
              <a:t>(quá khớp, quá khít)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525779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Function h is called </a:t>
            </a:r>
            <a:r>
              <a:rPr lang="en-US" sz="2200" i="1" dirty="0">
                <a:solidFill>
                  <a:srgbClr val="0432FF"/>
                </a:solidFill>
              </a:rPr>
              <a:t>overfitting</a:t>
            </a:r>
            <a:r>
              <a:rPr lang="en-US" sz="2200" dirty="0">
                <a:solidFill>
                  <a:schemeClr val="tx1"/>
                </a:solidFill>
              </a:rPr>
              <a:t> [Mitchell, 1997] if there exists another function g such that: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g might be worse than h for the training data, but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g is better than h for future data.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 learning algorithm is said to overfit relative to another one if it is </a:t>
            </a:r>
            <a:r>
              <a:rPr lang="en-US" sz="2200" i="1" dirty="0">
                <a:solidFill>
                  <a:schemeClr val="tx1"/>
                </a:solidFill>
              </a:rPr>
              <a:t>more accurate in fitting</a:t>
            </a:r>
            <a:r>
              <a:rPr lang="en-US" sz="2200" dirty="0">
                <a:solidFill>
                  <a:schemeClr val="tx1"/>
                </a:solidFill>
              </a:rPr>
              <a:t> known data, but </a:t>
            </a:r>
            <a:r>
              <a:rPr lang="en-US" sz="2200" i="1" dirty="0">
                <a:solidFill>
                  <a:schemeClr val="tx1"/>
                </a:solidFill>
              </a:rPr>
              <a:t>less accurate in predicting</a:t>
            </a:r>
            <a:r>
              <a:rPr lang="en-US" sz="2200" dirty="0">
                <a:solidFill>
                  <a:schemeClr val="tx1"/>
                </a:solidFill>
              </a:rPr>
              <a:t> unseen data.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Overfitting is caused by many factors: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The trained function/model is </a:t>
            </a:r>
            <a:r>
              <a:rPr lang="en-US" dirty="0">
                <a:solidFill>
                  <a:srgbClr val="C00000"/>
                </a:solidFill>
              </a:rPr>
              <a:t>too complex</a:t>
            </a:r>
            <a:r>
              <a:rPr lang="en-US" dirty="0">
                <a:solidFill>
                  <a:schemeClr val="tx1"/>
                </a:solidFill>
              </a:rPr>
              <a:t> or have too much parameters.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rgbClr val="C00000"/>
                </a:solidFill>
              </a:rPr>
              <a:t>Noises or errors</a:t>
            </a:r>
            <a:r>
              <a:rPr lang="en-US" dirty="0">
                <a:solidFill>
                  <a:schemeClr val="tx1"/>
                </a:solidFill>
              </a:rPr>
              <a:t> are present in the training data.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The training size is </a:t>
            </a:r>
            <a:r>
              <a:rPr lang="en-US" dirty="0">
                <a:solidFill>
                  <a:srgbClr val="C00000"/>
                </a:solidFill>
              </a:rPr>
              <a:t>too small</a:t>
            </a:r>
            <a:r>
              <a:rPr lang="en-US" dirty="0">
                <a:solidFill>
                  <a:schemeClr val="tx1"/>
                </a:solidFill>
              </a:rPr>
              <a:t>, not characterizing the whole data space.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C10011-4909-2D47-9561-F65010CEB087}"/>
              </a:ext>
            </a:extLst>
          </p:cNvPr>
          <p:cNvGrpSpPr/>
          <p:nvPr/>
        </p:nvGrpSpPr>
        <p:grpSpPr>
          <a:xfrm>
            <a:off x="877837" y="1949669"/>
            <a:ext cx="7329814" cy="4731106"/>
            <a:chOff x="331113" y="1676400"/>
            <a:chExt cx="7329814" cy="473110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9706813-A901-2244-9894-0BEBB45029B9}"/>
                </a:ext>
              </a:extLst>
            </p:cNvPr>
            <p:cNvCxnSpPr/>
            <p:nvPr/>
          </p:nvCxnSpPr>
          <p:spPr>
            <a:xfrm>
              <a:off x="760956" y="4888926"/>
              <a:ext cx="6629400" cy="762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5A69027-7996-264C-8064-253CC4F3EF4D}"/>
                </a:ext>
              </a:extLst>
            </p:cNvPr>
            <p:cNvCxnSpPr/>
            <p:nvPr/>
          </p:nvCxnSpPr>
          <p:spPr>
            <a:xfrm flipV="1">
              <a:off x="760956" y="1676400"/>
              <a:ext cx="0" cy="32004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FE0B7B7-D0C3-F844-A8B3-21641986DF75}"/>
                </a:ext>
              </a:extLst>
            </p:cNvPr>
            <p:cNvSpPr/>
            <p:nvPr/>
          </p:nvSpPr>
          <p:spPr>
            <a:xfrm>
              <a:off x="1038616" y="2171822"/>
              <a:ext cx="6125228" cy="2417523"/>
            </a:xfrm>
            <a:custGeom>
              <a:avLst/>
              <a:gdLst>
                <a:gd name="connsiteX0" fmla="*/ 0 w 6125228"/>
                <a:gd name="connsiteY0" fmla="*/ 0 h 2417523"/>
                <a:gd name="connsiteX1" fmla="*/ 475989 w 6125228"/>
                <a:gd name="connsiteY1" fmla="*/ 1640909 h 2417523"/>
                <a:gd name="connsiteX2" fmla="*/ 2141951 w 6125228"/>
                <a:gd name="connsiteY2" fmla="*/ 2079320 h 2417523"/>
                <a:gd name="connsiteX3" fmla="*/ 4672208 w 6125228"/>
                <a:gd name="connsiteY3" fmla="*/ 2267211 h 2417523"/>
                <a:gd name="connsiteX4" fmla="*/ 6125228 w 6125228"/>
                <a:gd name="connsiteY4" fmla="*/ 2417523 h 24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5228" h="2417523">
                  <a:moveTo>
                    <a:pt x="0" y="0"/>
                  </a:moveTo>
                  <a:cubicBezTo>
                    <a:pt x="59498" y="647178"/>
                    <a:pt x="118997" y="1294356"/>
                    <a:pt x="475989" y="1640909"/>
                  </a:cubicBezTo>
                  <a:cubicBezTo>
                    <a:pt x="832981" y="1987462"/>
                    <a:pt x="1442581" y="1974936"/>
                    <a:pt x="2141951" y="2079320"/>
                  </a:cubicBezTo>
                  <a:cubicBezTo>
                    <a:pt x="2841321" y="2183704"/>
                    <a:pt x="4008329" y="2210844"/>
                    <a:pt x="4672208" y="2267211"/>
                  </a:cubicBezTo>
                  <a:cubicBezTo>
                    <a:pt x="5336087" y="2323578"/>
                    <a:pt x="6125228" y="2417523"/>
                    <a:pt x="6125228" y="2417523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C58632E-877C-EF41-B1A0-B5A8515CFDEB}"/>
                </a:ext>
              </a:extLst>
            </p:cNvPr>
            <p:cNvSpPr/>
            <p:nvPr/>
          </p:nvSpPr>
          <p:spPr>
            <a:xfrm>
              <a:off x="1141957" y="1688526"/>
              <a:ext cx="5996836" cy="2551483"/>
            </a:xfrm>
            <a:custGeom>
              <a:avLst/>
              <a:gdLst>
                <a:gd name="connsiteX0" fmla="*/ 0 w 5749447"/>
                <a:gd name="connsiteY0" fmla="*/ 0 h 2068187"/>
                <a:gd name="connsiteX1" fmla="*/ 463463 w 5749447"/>
                <a:gd name="connsiteY1" fmla="*/ 1427967 h 2068187"/>
                <a:gd name="connsiteX2" fmla="*/ 1916482 w 5749447"/>
                <a:gd name="connsiteY2" fmla="*/ 1903956 h 2068187"/>
                <a:gd name="connsiteX3" fmla="*/ 3908121 w 5749447"/>
                <a:gd name="connsiteY3" fmla="*/ 2041742 h 2068187"/>
                <a:gd name="connsiteX4" fmla="*/ 5749447 w 5749447"/>
                <a:gd name="connsiteY4" fmla="*/ 1427967 h 206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9447" h="2068187">
                  <a:moveTo>
                    <a:pt x="0" y="0"/>
                  </a:moveTo>
                  <a:cubicBezTo>
                    <a:pt x="72024" y="555320"/>
                    <a:pt x="144049" y="1110641"/>
                    <a:pt x="463463" y="1427967"/>
                  </a:cubicBezTo>
                  <a:cubicBezTo>
                    <a:pt x="782877" y="1745293"/>
                    <a:pt x="1342372" y="1801660"/>
                    <a:pt x="1916482" y="1903956"/>
                  </a:cubicBezTo>
                  <a:cubicBezTo>
                    <a:pt x="2490592" y="2006252"/>
                    <a:pt x="3269294" y="2121073"/>
                    <a:pt x="3908121" y="2041742"/>
                  </a:cubicBezTo>
                  <a:cubicBezTo>
                    <a:pt x="4546948" y="1962411"/>
                    <a:pt x="5749447" y="1427967"/>
                    <a:pt x="5749447" y="1427967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44D7DA-5934-954A-AEAC-AA416C8F0C58}"/>
                </a:ext>
              </a:extLst>
            </p:cNvPr>
            <p:cNvSpPr txBox="1"/>
            <p:nvPr/>
          </p:nvSpPr>
          <p:spPr>
            <a:xfrm>
              <a:off x="6109570" y="3119449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Test error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91F49E-6A34-DD48-BB6E-28519C3274BB}"/>
                </a:ext>
              </a:extLst>
            </p:cNvPr>
            <p:cNvSpPr txBox="1"/>
            <p:nvPr/>
          </p:nvSpPr>
          <p:spPr>
            <a:xfrm>
              <a:off x="6019800" y="4147158"/>
              <a:ext cx="1462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2"/>
                  </a:solidFill>
                </a:rPr>
                <a:t>Training error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A8CB7E-931C-A441-B8C2-F42820EF16FE}"/>
                </a:ext>
              </a:extLst>
            </p:cNvPr>
            <p:cNvSpPr txBox="1"/>
            <p:nvPr/>
          </p:nvSpPr>
          <p:spPr>
            <a:xfrm>
              <a:off x="3732755" y="4965126"/>
              <a:ext cx="13227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Good model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3CADB0-FFC3-934A-B59A-D676FC93F9F9}"/>
                </a:ext>
              </a:extLst>
            </p:cNvPr>
            <p:cNvSpPr txBox="1"/>
            <p:nvPr/>
          </p:nvSpPr>
          <p:spPr>
            <a:xfrm>
              <a:off x="608556" y="496512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Underfitting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28F740-909D-3B40-860E-0C1ABC1C3850}"/>
                </a:ext>
              </a:extLst>
            </p:cNvPr>
            <p:cNvSpPr txBox="1"/>
            <p:nvPr/>
          </p:nvSpPr>
          <p:spPr>
            <a:xfrm>
              <a:off x="6338170" y="5018359"/>
              <a:ext cx="1322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Overfitting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FC2572-65BE-9C41-9A34-54EB41183886}"/>
                </a:ext>
              </a:extLst>
            </p:cNvPr>
            <p:cNvSpPr txBox="1"/>
            <p:nvPr/>
          </p:nvSpPr>
          <p:spPr>
            <a:xfrm>
              <a:off x="762000" y="5905084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Simple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0AB557-5672-D149-AB50-A87AEEF10EFF}"/>
                </a:ext>
              </a:extLst>
            </p:cNvPr>
            <p:cNvSpPr txBox="1"/>
            <p:nvPr/>
          </p:nvSpPr>
          <p:spPr>
            <a:xfrm>
              <a:off x="6096000" y="5822731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Too complex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A11115-D362-E141-8650-949BF80F7E10}"/>
                </a:ext>
              </a:extLst>
            </p:cNvPr>
            <p:cNvSpPr/>
            <p:nvPr/>
          </p:nvSpPr>
          <p:spPr>
            <a:xfrm>
              <a:off x="4140375" y="3745926"/>
              <a:ext cx="735381" cy="990600"/>
            </a:xfrm>
            <a:prstGeom prst="ellipse">
              <a:avLst/>
            </a:prstGeom>
            <a:solidFill>
              <a:srgbClr val="00B0F0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4DAAF3-01D3-A84D-A623-BBF631422C68}"/>
                </a:ext>
              </a:extLst>
            </p:cNvPr>
            <p:cNvCxnSpPr/>
            <p:nvPr/>
          </p:nvCxnSpPr>
          <p:spPr>
            <a:xfrm>
              <a:off x="760956" y="5835358"/>
              <a:ext cx="6629400" cy="32042"/>
            </a:xfrm>
            <a:prstGeom prst="straightConnector1">
              <a:avLst/>
            </a:prstGeom>
            <a:ln>
              <a:solidFill>
                <a:schemeClr val="bg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B9537B-0F46-6246-8B4C-85796249DA73}"/>
                </a:ext>
              </a:extLst>
            </p:cNvPr>
            <p:cNvSpPr txBox="1"/>
            <p:nvPr/>
          </p:nvSpPr>
          <p:spPr>
            <a:xfrm>
              <a:off x="331113" y="2895600"/>
              <a:ext cx="430887" cy="8073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/>
                <a:t>Error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0131EB-E102-1744-8FFD-C5D77C1B508B}"/>
                </a:ext>
              </a:extLst>
            </p:cNvPr>
            <p:cNvSpPr txBox="1"/>
            <p:nvPr/>
          </p:nvSpPr>
          <p:spPr>
            <a:xfrm>
              <a:off x="3886200" y="5922463"/>
              <a:ext cx="1093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Good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00FCDA-D795-2A4B-B28A-D5CFFC4414BF}"/>
              </a:ext>
            </a:extLst>
          </p:cNvPr>
          <p:cNvSpPr txBox="1"/>
          <p:nvPr/>
        </p:nvSpPr>
        <p:spPr>
          <a:xfrm>
            <a:off x="1093280" y="6400800"/>
            <a:ext cx="1464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(Học không đến nơi đến chốn)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69E643-1F25-264D-8411-214E33CA4359}"/>
              </a:ext>
            </a:extLst>
          </p:cNvPr>
          <p:cNvSpPr txBox="1"/>
          <p:nvPr/>
        </p:nvSpPr>
        <p:spPr>
          <a:xfrm>
            <a:off x="6868304" y="6581061"/>
            <a:ext cx="1117600" cy="30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(Học vẹt?)</a:t>
            </a:r>
          </a:p>
        </p:txBody>
      </p:sp>
    </p:spTree>
    <p:extLst>
      <p:ext uri="{BB962C8B-B14F-4D97-AF65-F5344CB8AC3E}">
        <p14:creationId xmlns:p14="http://schemas.microsoft.com/office/powerpoint/2010/main" val="2716006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Overfitting: </a:t>
            </a:r>
            <a:r>
              <a:rPr lang="en-US" sz="3200" dirty="0">
                <a:solidFill>
                  <a:srgbClr val="0000FF"/>
                </a:solidFill>
              </a:rPr>
              <a:t>example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Increasing the size of a decision tree can degrade prediction on unseen data, even though increasing the accuracy for the training data.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2" y="2590800"/>
            <a:ext cx="688657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1000" y="6477000"/>
            <a:ext cx="2209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i="1" kern="0" dirty="0">
                <a:latin typeface="Courier New" pitchFamily="49" charset="0"/>
                <a:cs typeface="Courier New" pitchFamily="49" charset="0"/>
              </a:rPr>
              <a:t>Mitchell, 1997</a:t>
            </a:r>
            <a:r>
              <a:rPr lang="en-US" sz="1600" kern="0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9871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Overfitting: </a:t>
            </a:r>
            <a:r>
              <a:rPr lang="en-US" sz="3200" dirty="0">
                <a:solidFill>
                  <a:srgbClr val="0000FF"/>
                </a:solidFill>
              </a:rPr>
              <a:t>Regularization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4"/>
            <a:ext cx="8458200" cy="533399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Among many functions, which one can generalize best from the given training data?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i="1" dirty="0">
                <a:solidFill>
                  <a:schemeClr val="tx1"/>
                </a:solidFill>
              </a:rPr>
              <a:t>Generalization is the main target of ML.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Predict unseen data well.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</a:rPr>
              <a:t>Regularization: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a popular choice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(Hiệu chỉnh)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477000" y="2027338"/>
            <a:ext cx="2521578" cy="2040034"/>
            <a:chOff x="5715000" y="2057400"/>
            <a:chExt cx="2819400" cy="2923584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4762898" y="3466703"/>
              <a:ext cx="2818606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5715000" y="3047721"/>
              <a:ext cx="2682875" cy="167592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5791200" y="4571292"/>
              <a:ext cx="27432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6324600" y="4190399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629400" y="4190399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162800" y="3885685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315200" y="3733328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467600" y="3352435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772400" y="3504792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34200" y="4038042"/>
              <a:ext cx="76200" cy="761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vi-VN">
                <a:solidFill>
                  <a:srgbClr val="FFFFFF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915025" y="2647784"/>
              <a:ext cx="2228850" cy="1637839"/>
            </a:xfrm>
            <a:custGeom>
              <a:avLst/>
              <a:gdLst>
                <a:gd name="connsiteX0" fmla="*/ 0 w 2228850"/>
                <a:gd name="connsiteY0" fmla="*/ 1609725 h 1638300"/>
                <a:gd name="connsiteX1" fmla="*/ 685800 w 2228850"/>
                <a:gd name="connsiteY1" fmla="*/ 1638300 h 1638300"/>
                <a:gd name="connsiteX2" fmla="*/ 685800 w 2228850"/>
                <a:gd name="connsiteY2" fmla="*/ 1638300 h 1638300"/>
                <a:gd name="connsiteX3" fmla="*/ 1123950 w 2228850"/>
                <a:gd name="connsiteY3" fmla="*/ 1390650 h 1638300"/>
                <a:gd name="connsiteX4" fmla="*/ 1514475 w 2228850"/>
                <a:gd name="connsiteY4" fmla="*/ 1181100 h 1638300"/>
                <a:gd name="connsiteX5" fmla="*/ 2000250 w 2228850"/>
                <a:gd name="connsiteY5" fmla="*/ 400050 h 1638300"/>
                <a:gd name="connsiteX6" fmla="*/ 2228850 w 2228850"/>
                <a:gd name="connsiteY6" fmla="*/ 0 h 1638300"/>
                <a:gd name="connsiteX7" fmla="*/ 2228850 w 2228850"/>
                <a:gd name="connsiteY7" fmla="*/ 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8850" h="1638300">
                  <a:moveTo>
                    <a:pt x="0" y="1609725"/>
                  </a:moveTo>
                  <a:lnTo>
                    <a:pt x="685800" y="1638300"/>
                  </a:lnTo>
                  <a:lnTo>
                    <a:pt x="685800" y="1638300"/>
                  </a:lnTo>
                  <a:lnTo>
                    <a:pt x="1123950" y="1390650"/>
                  </a:lnTo>
                  <a:cubicBezTo>
                    <a:pt x="1262063" y="1314450"/>
                    <a:pt x="1368425" y="1346200"/>
                    <a:pt x="1514475" y="1181100"/>
                  </a:cubicBezTo>
                  <a:cubicBezTo>
                    <a:pt x="1660525" y="1016000"/>
                    <a:pt x="1881188" y="596900"/>
                    <a:pt x="2000250" y="400050"/>
                  </a:cubicBezTo>
                  <a:cubicBezTo>
                    <a:pt x="2119313" y="203200"/>
                    <a:pt x="2228850" y="0"/>
                    <a:pt x="2228850" y="0"/>
                  </a:cubicBezTo>
                  <a:lnTo>
                    <a:pt x="2228850" y="0"/>
                  </a:lnTo>
                </a:path>
              </a:pathLst>
            </a:cu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172200" y="2470034"/>
              <a:ext cx="1857375" cy="2117129"/>
            </a:xfrm>
            <a:custGeom>
              <a:avLst/>
              <a:gdLst>
                <a:gd name="connsiteX0" fmla="*/ 0 w 1960562"/>
                <a:gd name="connsiteY0" fmla="*/ 1397000 h 2117725"/>
                <a:gd name="connsiteX1" fmla="*/ 419100 w 1960562"/>
                <a:gd name="connsiteY1" fmla="*/ 2006600 h 2117725"/>
                <a:gd name="connsiteX2" fmla="*/ 628650 w 1960562"/>
                <a:gd name="connsiteY2" fmla="*/ 1311275 h 2117725"/>
                <a:gd name="connsiteX3" fmla="*/ 1066800 w 1960562"/>
                <a:gd name="connsiteY3" fmla="*/ 1920875 h 2117725"/>
                <a:gd name="connsiteX4" fmla="*/ 1085850 w 1960562"/>
                <a:gd name="connsiteY4" fmla="*/ 1111250 h 2117725"/>
                <a:gd name="connsiteX5" fmla="*/ 1162050 w 1960562"/>
                <a:gd name="connsiteY5" fmla="*/ 958850 h 2117725"/>
                <a:gd name="connsiteX6" fmla="*/ 1362075 w 1960562"/>
                <a:gd name="connsiteY6" fmla="*/ 1616075 h 2117725"/>
                <a:gd name="connsiteX7" fmla="*/ 1428750 w 1960562"/>
                <a:gd name="connsiteY7" fmla="*/ 34925 h 2117725"/>
                <a:gd name="connsiteX8" fmla="*/ 1885950 w 1960562"/>
                <a:gd name="connsiteY8" fmla="*/ 1825625 h 2117725"/>
                <a:gd name="connsiteX9" fmla="*/ 1876425 w 1960562"/>
                <a:gd name="connsiteY9" fmla="*/ 17875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0562" h="2117725">
                  <a:moveTo>
                    <a:pt x="0" y="1397000"/>
                  </a:moveTo>
                  <a:cubicBezTo>
                    <a:pt x="157162" y="1708943"/>
                    <a:pt x="314325" y="2020887"/>
                    <a:pt x="419100" y="2006600"/>
                  </a:cubicBezTo>
                  <a:cubicBezTo>
                    <a:pt x="523875" y="1992313"/>
                    <a:pt x="520700" y="1325562"/>
                    <a:pt x="628650" y="1311275"/>
                  </a:cubicBezTo>
                  <a:cubicBezTo>
                    <a:pt x="736600" y="1296988"/>
                    <a:pt x="990600" y="1954212"/>
                    <a:pt x="1066800" y="1920875"/>
                  </a:cubicBezTo>
                  <a:cubicBezTo>
                    <a:pt x="1143000" y="1887538"/>
                    <a:pt x="1069975" y="1271587"/>
                    <a:pt x="1085850" y="1111250"/>
                  </a:cubicBezTo>
                  <a:cubicBezTo>
                    <a:pt x="1101725" y="950913"/>
                    <a:pt x="1116013" y="874713"/>
                    <a:pt x="1162050" y="958850"/>
                  </a:cubicBezTo>
                  <a:cubicBezTo>
                    <a:pt x="1208087" y="1042987"/>
                    <a:pt x="1317625" y="1770062"/>
                    <a:pt x="1362075" y="1616075"/>
                  </a:cubicBezTo>
                  <a:cubicBezTo>
                    <a:pt x="1406525" y="1462088"/>
                    <a:pt x="1341438" y="0"/>
                    <a:pt x="1428750" y="34925"/>
                  </a:cubicBezTo>
                  <a:cubicBezTo>
                    <a:pt x="1516062" y="69850"/>
                    <a:pt x="1811338" y="1533525"/>
                    <a:pt x="1885950" y="1825625"/>
                  </a:cubicBezTo>
                  <a:cubicBezTo>
                    <a:pt x="1960562" y="2117725"/>
                    <a:pt x="1918493" y="1952625"/>
                    <a:pt x="1876425" y="1787525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TextBox 40"/>
            <p:cNvSpPr txBox="1">
              <a:spLocks noChangeArrowheads="1"/>
            </p:cNvSpPr>
            <p:nvPr/>
          </p:nvSpPr>
          <p:spPr bwMode="auto">
            <a:xfrm>
              <a:off x="5715000" y="2057400"/>
              <a:ext cx="685800" cy="48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sz="1600"/>
                <a:t>f(x)</a:t>
              </a:r>
              <a:endParaRPr lang="en-US" sz="1600"/>
            </a:p>
          </p:txBody>
        </p:sp>
        <p:sp>
          <p:nvSpPr>
            <p:cNvPr id="23" name="TextBox 41"/>
            <p:cNvSpPr txBox="1">
              <a:spLocks noChangeArrowheads="1"/>
            </p:cNvSpPr>
            <p:nvPr/>
          </p:nvSpPr>
          <p:spPr bwMode="auto">
            <a:xfrm>
              <a:off x="8229600" y="4495800"/>
              <a:ext cx="304800" cy="48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sz="1600"/>
                <a:t>x</a:t>
              </a:r>
              <a:endParaRPr lang="en-US" sz="16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89DB608-5799-FF45-B5CD-23CF0BF6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2" y="4130058"/>
            <a:ext cx="7958528" cy="2478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3C9D9F-4087-D24F-B197-BFDE222C4829}"/>
              </a:ext>
            </a:extLst>
          </p:cNvPr>
          <p:cNvSpPr txBox="1"/>
          <p:nvPr/>
        </p:nvSpPr>
        <p:spPr>
          <a:xfrm>
            <a:off x="619125" y="6629400"/>
            <a:ext cx="8610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/>
              <a:t>(Picture from http://towardsdatascience.com/multitask-learning-teach-your-ai-more-to-make-it-better-dde116c2cd40)</a:t>
            </a:r>
          </a:p>
        </p:txBody>
      </p:sp>
    </p:spTree>
    <p:extLst>
      <p:ext uri="{BB962C8B-B14F-4D97-AF65-F5344CB8AC3E}">
        <p14:creationId xmlns:p14="http://schemas.microsoft.com/office/powerpoint/2010/main" val="417794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05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chemeClr val="tx1"/>
                </a:solidFill>
              </a:rPr>
              <a:t>Alpaydin E. (2020). Introduction to Machine Learning. The MIT Press.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chemeClr val="tx1"/>
                </a:solidFill>
              </a:rPr>
              <a:t>Mitchell, T. M. (1997). Machine learning.</a:t>
            </a:r>
            <a:r>
              <a:rPr lang="en-US" i="1">
                <a:solidFill>
                  <a:schemeClr val="tx1"/>
                </a:solidFill>
              </a:rPr>
              <a:t> McGraw Hill</a:t>
            </a:r>
            <a:r>
              <a:rPr lang="en-US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chemeClr val="tx1"/>
                </a:solidFill>
              </a:rPr>
              <a:t>Mitchell, T. M. (2006). </a:t>
            </a:r>
            <a:r>
              <a:rPr lang="en-US" i="1">
                <a:solidFill>
                  <a:schemeClr val="tx1"/>
                </a:solidFill>
              </a:rPr>
              <a:t>The discipline of machine learning</a:t>
            </a:r>
            <a:r>
              <a:rPr lang="en-US">
                <a:solidFill>
                  <a:schemeClr val="tx1"/>
                </a:solidFill>
              </a:rPr>
              <a:t>. Carnegie Mellon University, School of Computer Science, Machine Learning Department.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chemeClr val="tx1"/>
                </a:solidFill>
              </a:rPr>
              <a:t>Simon H.A. (1983). Why Should Machines Learn? In R. S. Michalski, J. Carbonell, and T. M. Mitchell (Eds.): Machine learning: An artificial intelligence approach, chapter 2, pp. 25-38. Morgan Kaufmann.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chemeClr val="tx1"/>
                </a:solidFill>
              </a:rPr>
              <a:t>Valiant, L. G. (1984). A theory of the learnable. </a:t>
            </a:r>
            <a:r>
              <a:rPr lang="en-US" i="1">
                <a:solidFill>
                  <a:schemeClr val="tx1"/>
                </a:solidFill>
              </a:rPr>
              <a:t>Communications of the ACM</a:t>
            </a:r>
            <a:r>
              <a:rPr lang="en-US">
                <a:solidFill>
                  <a:schemeClr val="tx1"/>
                </a:solidFill>
              </a:rPr>
              <a:t>, </a:t>
            </a:r>
            <a:r>
              <a:rPr lang="en-US" i="1">
                <a:solidFill>
                  <a:schemeClr val="tx1"/>
                </a:solidFill>
              </a:rPr>
              <a:t>27</a:t>
            </a:r>
            <a:r>
              <a:rPr lang="en-US">
                <a:solidFill>
                  <a:schemeClr val="tx1"/>
                </a:solidFill>
              </a:rPr>
              <a:t>(11), 1134-1142.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chemeClr val="tx1"/>
                </a:solidFill>
              </a:rPr>
              <a:t>Wolpert, D.H., Macready, W.G. (1997), "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Free Lunch Theorems for Optimization</a:t>
            </a:r>
            <a:r>
              <a:rPr lang="en-US">
                <a:solidFill>
                  <a:schemeClr val="tx1"/>
                </a:solidFill>
              </a:rPr>
              <a:t>", </a:t>
            </a:r>
            <a:r>
              <a:rPr lang="en-US" i="1">
                <a:solidFill>
                  <a:schemeClr val="tx1"/>
                </a:solidFill>
              </a:rPr>
              <a:t>IEEE Transactions on Evolutionary Computation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1</a:t>
            </a:r>
            <a:r>
              <a:rPr lang="en-US">
                <a:solidFill>
                  <a:schemeClr val="tx1"/>
                </a:solidFill>
              </a:rPr>
              <a:t>, 67.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4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Why ML &amp; DM?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ja-JP" sz="2000" dirty="0">
                <a:solidFill>
                  <a:srgbClr val="0000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“The most important general-purpose technology of our era is artificial intelligence, particularly </a:t>
            </a:r>
            <a:r>
              <a:rPr lang="en-US" altLang="ja-JP" sz="2000" b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machine learning</a:t>
            </a:r>
            <a:r>
              <a:rPr lang="en-US" altLang="ja-JP" sz="2000" dirty="0">
                <a:solidFill>
                  <a:srgbClr val="0000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” </a:t>
            </a:r>
            <a:r>
              <a:rPr lang="en-US" altLang="ja-JP" sz="2000" dirty="0">
                <a:solidFill>
                  <a:srgbClr val="00999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– Harvard Business Review</a:t>
            </a:r>
            <a:br>
              <a:rPr lang="en-US" altLang="ja-JP" sz="2000" dirty="0">
                <a:solidFill>
                  <a:srgbClr val="00999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</a:br>
            <a:r>
              <a:rPr lang="en-US" altLang="ja-JP" sz="1600" dirty="0">
                <a:solidFill>
                  <a:srgbClr val="009999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https://hbr.org/cover-story/2017/07/the-business-of-artificial-intelligence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huge demand on Data Science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“Data scientist: the sexiest job of the 21</a:t>
            </a:r>
            <a:r>
              <a:rPr lang="en-US" sz="22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century”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– Harvard Business Review.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http://hbr.org/2012/10/data-scientist-the-sexiest-job-of-the-21st-century/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“The Age of Big Data” – The New York Times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http://www.nytimes.com/2012/02/12/sunday-review/big-datas-impact-in-the-world.html?pagewanted=all&amp;_r=0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3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projects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NAFOSTED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/>
              <a:t>Title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AFOSR (2015-2016, USA)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Screen Shot 2013-10-22 at 11.34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" y="27462"/>
            <a:ext cx="3441700" cy="6807200"/>
          </a:xfrm>
          <a:prstGeom prst="rect">
            <a:avLst/>
          </a:prstGeom>
        </p:spPr>
      </p:pic>
      <p:pic>
        <p:nvPicPr>
          <p:cNvPr id="10" name="Picture 9" descr="Screen Shot 2013-10-22 at 11.33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29" y="152400"/>
            <a:ext cx="5715000" cy="2362200"/>
          </a:xfrm>
          <a:prstGeom prst="rect">
            <a:avLst/>
          </a:prstGeom>
        </p:spPr>
      </p:pic>
      <p:pic>
        <p:nvPicPr>
          <p:cNvPr id="11" name="Picture 10" descr="Screen Shot 2013-10-22 at 11.31.4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" t="23409" r="1642"/>
          <a:stretch/>
        </p:blipFill>
        <p:spPr>
          <a:xfrm>
            <a:off x="2545776" y="2514600"/>
            <a:ext cx="6706744" cy="1974587"/>
          </a:xfrm>
          <a:prstGeom prst="rect">
            <a:avLst/>
          </a:prstGeom>
        </p:spPr>
      </p:pic>
      <p:pic>
        <p:nvPicPr>
          <p:cNvPr id="12" name="Picture 11" descr="Screen Shot 2013-10-22 at 11.32.4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653136"/>
            <a:ext cx="5715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Why ML &amp; DM?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Data mining, inference, prediction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ML &amp; DM provides an efficient way to make intelligent systems/services.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ML provides vital methods and a foundation for Big Data.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875" y="4040460"/>
            <a:ext cx="4124325" cy="26289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E738170-CA7A-C248-9FA7-85F2AFAEC174}"/>
              </a:ext>
            </a:extLst>
          </p:cNvPr>
          <p:cNvGrpSpPr/>
          <p:nvPr/>
        </p:nvGrpSpPr>
        <p:grpSpPr>
          <a:xfrm>
            <a:off x="6055080" y="3232505"/>
            <a:ext cx="2819400" cy="3625495"/>
            <a:chOff x="6055080" y="3232505"/>
            <a:chExt cx="2819400" cy="362549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Chart 9">
                  <a:extLst>
                    <a:ext uri="{FF2B5EF4-FFF2-40B4-BE49-F238E27FC236}">
                      <a16:creationId xmlns:a16="http://schemas.microsoft.com/office/drawing/2014/main" id="{E22291EA-F94F-614D-AEA5-071BB0D6A5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81548752"/>
                    </p:ext>
                  </p:extLst>
                </p:nvPr>
              </p:nvGraphicFramePr>
              <p:xfrm>
                <a:off x="6055080" y="3232505"/>
                <a:ext cx="2819400" cy="36254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Choice>
          <mc:Fallback xmlns="">
            <p:graphicFrame>
              <p:nvGraphicFramePr>
                <p:cNvPr id="10" name="Chart 9">
                  <a:extLst>
                    <a:ext uri="{FF2B5EF4-FFF2-40B4-BE49-F238E27FC236}">
                      <a16:creationId xmlns:a16="http://schemas.microsoft.com/office/drawing/2014/main" id="{E22291EA-F94F-614D-AEA5-071BB0D6A5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81548752"/>
                    </p:ext>
                  </p:extLst>
                </p:nvPr>
              </p:nvGraphicFramePr>
              <p:xfrm>
                <a:off x="6055080" y="3232505"/>
                <a:ext cx="2819400" cy="362549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720BB5-51E8-1541-A9BC-BE8B6CECC6BC}"/>
                    </a:ext>
                  </a:extLst>
                </p:cNvPr>
                <p:cNvSpPr txBox="1"/>
                <p:nvPr/>
              </p:nvSpPr>
              <p:spPr>
                <a:xfrm>
                  <a:off x="6055080" y="4706698"/>
                  <a:ext cx="20080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/>
                    <a:t>1 ZB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p>
                      </m:sSup>
                    </m:oMath>
                  </a14:m>
                  <a:r>
                    <a:rPr lang="en-US" sz="1600"/>
                    <a:t> Bytes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720BB5-51E8-1541-A9BC-BE8B6CECC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80" y="4706698"/>
                  <a:ext cx="2008095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250" t="-3571" b="-25000"/>
                  </a:stretch>
                </a:blipFill>
              </p:spPr>
              <p:txBody>
                <a:bodyPr/>
                <a:lstStyle/>
                <a:p>
                  <a:r>
                    <a:rPr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726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Why?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altLang="ja-JP" sz="3200" b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Industry 4.0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222327-0E10-BB46-8554-54067E6E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27" y="1257300"/>
            <a:ext cx="8738857" cy="544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F6FD82-89B4-0442-AC84-81B4427DB93F}"/>
              </a:ext>
            </a:extLst>
          </p:cNvPr>
          <p:cNvSpPr txBox="1"/>
          <p:nvPr/>
        </p:nvSpPr>
        <p:spPr>
          <a:xfrm>
            <a:off x="755576" y="6477000"/>
            <a:ext cx="838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https://www.pwc.com/ca/en/industries/industry-4-0.html</a:t>
            </a:r>
          </a:p>
        </p:txBody>
      </p:sp>
    </p:spTree>
    <p:extLst>
      <p:ext uri="{BB962C8B-B14F-4D97-AF65-F5344CB8AC3E}">
        <p14:creationId xmlns:p14="http://schemas.microsoft.com/office/powerpoint/2010/main" val="18774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Why?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altLang="ja-JP" sz="3200" b="1" dirty="0">
                <a:solidFill>
                  <a:srgbClr val="0000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AI &amp; DS &amp; Industry 4.0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DD682F-9ABE-8544-B0BA-1B69F9EBCDEA}"/>
              </a:ext>
            </a:extLst>
          </p:cNvPr>
          <p:cNvGrpSpPr/>
          <p:nvPr/>
        </p:nvGrpSpPr>
        <p:grpSpPr>
          <a:xfrm>
            <a:off x="1828800" y="1625600"/>
            <a:ext cx="6019800" cy="4775200"/>
            <a:chOff x="1524000" y="1397000"/>
            <a:chExt cx="5334000" cy="4775200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A2981E5A-8696-3F4F-906B-3F7655A275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51720925"/>
                </p:ext>
              </p:extLst>
            </p:nvPr>
          </p:nvGraphicFramePr>
          <p:xfrm>
            <a:off x="1524000" y="1397000"/>
            <a:ext cx="5334000" cy="4775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734FEE6-FB24-0847-B8B4-E2D87F0FAEC4}"/>
                </a:ext>
              </a:extLst>
            </p:cNvPr>
            <p:cNvSpPr/>
            <p:nvPr/>
          </p:nvSpPr>
          <p:spPr>
            <a:xfrm>
              <a:off x="2935217" y="2616200"/>
              <a:ext cx="1447800" cy="922337"/>
            </a:xfrm>
            <a:prstGeom prst="ellipse">
              <a:avLst/>
            </a:prstGeom>
            <a:solidFill>
              <a:srgbClr val="FF0000">
                <a:alpha val="4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>
                  <a:solidFill>
                    <a:srgbClr val="0000FF"/>
                  </a:solidFill>
                </a:rPr>
                <a:t>Machine </a:t>
              </a:r>
            </a:p>
            <a:p>
              <a:r>
                <a:rPr lang="en-US" sz="1600" b="1">
                  <a:solidFill>
                    <a:srgbClr val="0000FF"/>
                  </a:solidFill>
                </a:rPr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85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81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Application</a:t>
            </a:r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 lvl="1"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Some successes: </a:t>
            </a:r>
            <a:r>
              <a:rPr lang="en-US" sz="3200" dirty="0">
                <a:solidFill>
                  <a:srgbClr val="0000FF"/>
                </a:solidFill>
              </a:rPr>
              <a:t>IBM’s Watson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 txBox="1">
            <a:spLocks/>
          </p:cNvSpPr>
          <p:nvPr/>
        </p:nvSpPr>
        <p:spPr>
          <a:xfrm>
            <a:off x="457200" y="6400800"/>
            <a:ext cx="820216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Data Science Laboratory, SOICT, HUST,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71600"/>
            <a:ext cx="8343900" cy="500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6428089"/>
            <a:ext cx="78486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IBM's Watson Supercomputer Destroys Humans in Jeopardy (2011)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69DD39A-B386-374B-B7EE-107252A8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7730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F6225CD500547B49EAD98EEBFE241" ma:contentTypeVersion="2" ma:contentTypeDescription="Create a new document." ma:contentTypeScope="" ma:versionID="94efadefd246c73344fe6b858d801ad0">
  <xsd:schema xmlns:xsd="http://www.w3.org/2001/XMLSchema" xmlns:xs="http://www.w3.org/2001/XMLSchema" xmlns:p="http://schemas.microsoft.com/office/2006/metadata/properties" xmlns:ns2="92d18ad8-22c9-46b4-8d56-affd5f74820f" targetNamespace="http://schemas.microsoft.com/office/2006/metadata/properties" ma:root="true" ma:fieldsID="539751de32e6d00c24efd7cd9d57b9d0" ns2:_="">
    <xsd:import namespace="92d18ad8-22c9-46b4-8d56-affd5f7482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18ad8-22c9-46b4-8d56-affd5f7482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48EE8F-1DCA-4FA7-97C1-7EA2C13A22A3}"/>
</file>

<file path=customXml/itemProps2.xml><?xml version="1.0" encoding="utf-8"?>
<ds:datastoreItem xmlns:ds="http://schemas.openxmlformats.org/officeDocument/2006/customXml" ds:itemID="{548FF7D3-FEE9-4A18-A69B-5C409A70736E}"/>
</file>

<file path=customXml/itemProps3.xml><?xml version="1.0" encoding="utf-8"?>
<ds:datastoreItem xmlns:ds="http://schemas.openxmlformats.org/officeDocument/2006/customXml" ds:itemID="{28EC6758-2B64-4068-BA4D-2178F16FDD02}"/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0</TotalTime>
  <Words>2456</Words>
  <Application>Microsoft Office PowerPoint</Application>
  <PresentationFormat>On-screen Show (4:3)</PresentationFormat>
  <Paragraphs>356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Cambria Math</vt:lpstr>
      <vt:lpstr>Century Gothic</vt:lpstr>
      <vt:lpstr>Courier New</vt:lpstr>
      <vt:lpstr>Impact</vt:lpstr>
      <vt:lpstr>Tahoma</vt:lpstr>
      <vt:lpstr>Times New Roman</vt:lpstr>
      <vt:lpstr>Wingdings</vt:lpstr>
      <vt:lpstr>Wingdings 2</vt:lpstr>
      <vt:lpstr>Plaza</vt:lpstr>
      <vt:lpstr>Introduction to Machine Learning and Data Mining (Học máy và Khai phá dữ liệu)</vt:lpstr>
      <vt:lpstr>Contents</vt:lpstr>
      <vt:lpstr>Who is real? Ai thực, ai giả?</vt:lpstr>
      <vt:lpstr>Why ML &amp; DM?</vt:lpstr>
      <vt:lpstr>Some projects</vt:lpstr>
      <vt:lpstr>Why ML &amp; DM?</vt:lpstr>
      <vt:lpstr>Why? Industry 4.0</vt:lpstr>
      <vt:lpstr>Why? AI &amp; DS &amp; Industry 4.0</vt:lpstr>
      <vt:lpstr>Some successes: IBM’s Watson</vt:lpstr>
      <vt:lpstr>Some successes: Amazon’s secret</vt:lpstr>
      <vt:lpstr>Some successes: GAN (2014)</vt:lpstr>
      <vt:lpstr>Some successes: AlphaGo (2016)</vt:lpstr>
      <vt:lpstr>Some successes: GPT-3 (2020)</vt:lpstr>
      <vt:lpstr>Machine Learning vs Data Mining</vt:lpstr>
      <vt:lpstr>Data</vt:lpstr>
      <vt:lpstr>Methodology: insight-driven</vt:lpstr>
      <vt:lpstr>Methodology: product-driven</vt:lpstr>
      <vt:lpstr>Product development: experience</vt:lpstr>
      <vt:lpstr>What is Machine Learning?</vt:lpstr>
      <vt:lpstr>A learning machine</vt:lpstr>
      <vt:lpstr>Some real examples (1)</vt:lpstr>
      <vt:lpstr>Some real examples (2)</vt:lpstr>
      <vt:lpstr>What does a machine learn?</vt:lpstr>
      <vt:lpstr>Where does a machine learn from?</vt:lpstr>
      <vt:lpstr>Two basic learning problems</vt:lpstr>
      <vt:lpstr>Supervised learning: classification</vt:lpstr>
      <vt:lpstr>Supervised learning: Regression</vt:lpstr>
      <vt:lpstr>Unsupervised learning: examples (1)</vt:lpstr>
      <vt:lpstr>Unsupervised learning: examples (2)</vt:lpstr>
      <vt:lpstr>Design a learning system (1)</vt:lpstr>
      <vt:lpstr>Design a learning system (2)</vt:lpstr>
      <vt:lpstr>ML: some issues (1)</vt:lpstr>
      <vt:lpstr>ML: some issues (2)</vt:lpstr>
      <vt:lpstr>ML: some issues (3)</vt:lpstr>
      <vt:lpstr>Overfitting (quá khớp, quá khít)</vt:lpstr>
      <vt:lpstr>Overfitting</vt:lpstr>
      <vt:lpstr>Overfitting: example</vt:lpstr>
      <vt:lpstr>Overfitting: Regularization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report on country</dc:title>
  <dc:creator/>
  <cp:keywords/>
  <cp:lastModifiedBy/>
  <cp:revision>1</cp:revision>
  <dcterms:modified xsi:type="dcterms:W3CDTF">2023-03-21T09:46:22Z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TC101659609990</vt:lpwstr>
  </property>
  <property fmtid="{D5CDD505-2E9C-101B-9397-08002B2CF9AE}" pid="3" name="ContentTypeId">
    <vt:lpwstr>0x010100B7FF6225CD500547B49EAD98EEBFE241</vt:lpwstr>
  </property>
</Properties>
</file>